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87" r:id="rId2"/>
    <p:sldId id="388" r:id="rId3"/>
    <p:sldId id="389" r:id="rId4"/>
    <p:sldId id="257" r:id="rId5"/>
    <p:sldId id="271" r:id="rId6"/>
    <p:sldId id="390" r:id="rId7"/>
    <p:sldId id="361" r:id="rId8"/>
    <p:sldId id="272" r:id="rId9"/>
    <p:sldId id="267" r:id="rId10"/>
    <p:sldId id="391" r:id="rId11"/>
    <p:sldId id="266" r:id="rId12"/>
    <p:sldId id="392" r:id="rId13"/>
    <p:sldId id="269" r:id="rId14"/>
    <p:sldId id="393" r:id="rId15"/>
    <p:sldId id="258" r:id="rId16"/>
    <p:sldId id="394" r:id="rId17"/>
    <p:sldId id="259" r:id="rId18"/>
    <p:sldId id="395" r:id="rId19"/>
    <p:sldId id="262" r:id="rId20"/>
    <p:sldId id="396" r:id="rId21"/>
    <p:sldId id="286" r:id="rId22"/>
    <p:sldId id="397" r:id="rId23"/>
    <p:sldId id="263" r:id="rId24"/>
    <p:sldId id="398" r:id="rId25"/>
    <p:sldId id="264" r:id="rId26"/>
    <p:sldId id="399" r:id="rId27"/>
    <p:sldId id="265" r:id="rId28"/>
    <p:sldId id="400" r:id="rId29"/>
    <p:sldId id="356" r:id="rId30"/>
    <p:sldId id="386" r:id="rId31"/>
    <p:sldId id="401" r:id="rId32"/>
    <p:sldId id="300" r:id="rId33"/>
    <p:sldId id="402" r:id="rId34"/>
    <p:sldId id="284" r:id="rId35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173" autoAdjust="0"/>
    <p:restoredTop sz="90929"/>
  </p:normalViewPr>
  <p:slideViewPr>
    <p:cSldViewPr showGuides="1"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710D9A5A-956B-41CA-A245-56243675CF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6F4132C-9108-4EE4-BBAF-E0B8001256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FC3C160A-BEC0-4566-BDA7-9D69269447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09479BEA-4D3E-407D-ADDD-4BBD10B57E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D3E302-CA77-46E2-92BF-E5565AFA7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3701246-73CB-480A-8325-9360F0BDEF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F69148-DFAB-4CAF-92FA-0A2DC4343F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583656C-91DF-45D9-9B0F-D3C15EC64C0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D1F036C-6D42-49A2-9D88-D1A8C0C305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48175"/>
            <a:ext cx="51911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286E3EF-CD82-4408-A9F9-E7D1B06E24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3B13751-39C1-474B-B365-B0A5E1A2E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9" tIns="46520" rIns="93039" bIns="465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25A502A-3CCB-4467-9C20-AB492FCE1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19FA185-2122-48A8-950D-2E0FFFD6E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40E960-0215-4BFC-AD69-C8E45C998E9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FCCA9EF-1184-4D49-BF95-4C18BF9F94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5A6DC2F-07C9-496B-8124-52DA0CF09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A54A169-C2C0-4123-BACD-00DC33D20C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97487B-7CAA-42D8-BA91-FFC04E65CEB7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861702D4-29D0-4894-8B14-D19EB54298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23AC503-70EB-4317-AB74-94DDF2E5E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9194CA48-E275-416F-BB89-BA8D01EC40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50B4A8-BE47-4C4B-A2AA-00ABFE10333A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22C0054-33B0-4137-9404-48F79F22CD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97ECC73-A4BE-449B-8B52-89CFDD0CD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300BA1E-BF22-4A08-A1EB-82C2509D1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B3B1AD-9F94-4974-80DC-9A74EFF9F339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B60910EE-7F7E-4FC5-BCEE-E3DE29DDB5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2E44D75-DE90-489C-B61D-6FEB68362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2BA74716-4048-4A50-8E64-6FCD8C0D9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0A92B7-4B22-42BB-8690-6189EB600B89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F8BCD81-0540-4F8A-B401-3263157A09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D7720C1F-1F08-4C15-8CAA-0B02A3E7A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D386CF8-ECE9-4FE6-A585-281D7E926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8B1F2D0-0404-4A0F-850B-E222D9D15A4E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DC06E8F-2AD0-4A8A-B6F8-F204E766F0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0509786-0DB5-48D3-8506-EC3C30EF1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53EE8D3-72DB-424E-9B66-956F1B2B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042199-E283-422C-BCC2-1C12F7EF5EA8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72887CB8-BC17-4668-AA2B-ADD3C14A6F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86DFF84-EDEA-49BC-8676-37D1C76DD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BE16BA4B-7BE2-4A4B-9B19-96CF661B37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A54C5DC-4A6C-4C99-97CD-05AC7638B820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361FA0F-C095-438A-BDEC-DC43265C98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6F294C7-93E3-4FC1-BC36-15E4D90A4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1B5639A-AC4B-47BA-8443-5453C5119B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637538-279F-41BB-B012-AC3F258EE361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DCCE709-F788-4DAB-A8DE-277C24DE72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4EEA6DA-397E-4314-A726-103DA2606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4EC069C-A1D0-4ADE-8F5F-57174B6283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C896E1-0B6D-43BF-B33E-D1A44B60250A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6059129-F092-4C3E-B929-6948317B5C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32BDFEF-0857-4B30-9938-1694D414D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C43DC56-C054-48B0-9BE9-2DEEEC3957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C1E67C-2518-4FF7-83F4-E706D172A6DD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7256C69-8D42-440E-90ED-1A8642AAB1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57C4DD3-7D13-4989-860B-6F557569F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C8988F-B358-4FB3-B1BD-823D0DF22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442CAA-FE74-411F-8FD2-0D453A0D8C11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028B5E-7EAC-4AE1-9F03-BDF8BE7152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760B6BC-9570-4E99-B62E-DE130CD28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1E439BC-B157-4051-BF60-06C09A31F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064C1DB-93F4-4F76-99F7-9A80778F2FCE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1905D84-DC30-443C-8BAB-FCC8212A9E3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D97E62D-FD71-4F74-975F-813BA6522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251B13C-AF13-4735-B701-D58FF95F5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CD057A-F356-4C08-A14D-A8FDC2D31AC6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D506D2B-AF29-4D34-8766-55180B160F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78924C8-B93D-48FC-A12A-6073ABBFB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1014FB3-44F5-46F4-A6A8-4BD843D84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9D1B11-DE3C-44BA-A4B9-29C619D4BCEC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3DF351D-BE99-4809-8C0D-5E9E391D06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E37083B6-D805-4760-9AEF-DC488D017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94F6550-E3F9-49E0-9C66-E6F31541F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DBC35F-3776-4EE9-84F3-FEAC1479005F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65B76032-031A-4265-A532-5EB64A3EE4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0204A92-3F5D-48D5-8B1F-7231B21D1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5B350-4BE6-47CB-9DD5-A3694B398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6CCB1F-2F6F-42D8-883C-7577A9B7D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BFE4AB-F85D-4793-ABEA-0533D1C4A0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7592-D666-48E9-B554-D3379E210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833147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9BDFC8-F10C-4821-A117-B29BF4BB4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D3737B-68BE-4B8C-B3BB-55D82A37D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ADB55D-3F2A-4876-8244-44825293A5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FF18B-34C2-4C1E-971B-983E322231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44707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D88088-F6C6-4B72-9464-7BCE565B3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142C35-485A-485D-87A4-07B2870837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488598-E1A9-4323-A4B0-CA1AB682B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CA476-E07E-419A-B74B-BE2A869634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10796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EE503F-1CA7-4C62-BC8D-5B859792C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9D9FF8-E269-4F8E-B291-437F56DC1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415CE5-0126-4540-892D-5469263364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93C4B-B01F-47A2-8D86-FA177E16EA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07741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4758C3-084D-4C81-AA14-AB797C8870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21C76B-A43E-467A-BEBE-74DC0590D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C4B87D-C645-4A18-AE14-D10C697A7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1A628-CC73-498D-AE5A-6CE436785D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31477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3D88BF-37E4-4DEE-B445-A4E326F09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72130-1E33-4B78-B836-4E58F42AC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AABD86-46B9-4DA6-A8F5-E1B27D03D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659F1-3456-4E28-B369-0A4D2137EA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0443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B3C46E-FA1C-4B75-AFE3-9507D37EF3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7336D2-4A42-4E47-A8A0-F29EB5558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51167D-4890-4243-8890-F80207FDDD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4DF5-C1B6-48FC-89BB-41F903436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18623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EF3313-5AC9-4D72-922A-CF169FF75E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0ACF322-CA72-4DBF-8701-0E15D0CA58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8B08833-ED73-47C6-89BB-B12DF0120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3F21A-C5D2-4F54-BB2D-26504E2576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04035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E561A4-4D49-4F14-ABC1-E29DEF27AE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A9FD59-34DD-4375-9441-60F4F24C88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B784E1-9102-48FE-82D3-771D250113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7B3B6-CB06-450A-9354-21422D86D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6966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0282EE-F193-4EE3-AABB-A75D3085E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CDDE9D-A366-4D7F-A769-B39449C4CF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5A1732-9DE1-4ED1-9160-A0162CBD3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3953-28CC-4B39-853E-142548AFB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53069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D6C316-CF63-4D83-B671-26E53BB4FD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6F5BCF-EB08-413C-ABF4-B63274E78C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0653D5-B7A5-4B2D-BC33-3C135071C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A9C7C-8E21-4F67-AA59-790EE62C89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74407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7C449F-12DF-40CB-8E2F-18E0864B5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06C2D6-E348-41C2-995F-2572DDCB00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3455AF-6807-483A-A224-AA3C49350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AF36-01FE-4B69-B18A-B3022FA266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82502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BB922D-FB7A-4817-87D7-8E49F6FB5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7055E8-6FE0-4C92-A61D-4D7FE8744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DED0ED3-723F-4920-8858-EB905AA4F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D6619C-A2D6-4963-B835-5F61DD50CE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DF299EF-39D5-472A-9988-57F53F3F6B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C472057-D096-4F4D-B400-7C7F8E30D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11E3FD8-5F0B-4AF3-8E25-7DE1ABFE9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1447800"/>
          </a:xfrm>
        </p:spPr>
        <p:txBody>
          <a:bodyPr/>
          <a:lstStyle/>
          <a:p>
            <a:r>
              <a:rPr lang="en-US" altLang="en-US" sz="3600" b="1" i="1">
                <a:latin typeface="Arial" panose="020B0604020202020204" pitchFamily="34" charset="0"/>
                <a:cs typeface="Arial" panose="020B0604020202020204" pitchFamily="34" charset="0"/>
              </a:rPr>
              <a:t>Trend for Precision Soil Testing</a:t>
            </a:r>
            <a:br>
              <a:rPr lang="en-US" altLang="en-US" sz="3600" b="1" i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i="1">
                <a:latin typeface="Arial" panose="020B0604020202020204" pitchFamily="34" charset="0"/>
                <a:cs typeface="Arial" panose="020B0604020202020204" pitchFamily="34" charset="0"/>
              </a:rPr>
              <a:t>% Zone or Grid Samples Tested compared to Total Samples</a:t>
            </a:r>
            <a:endParaRPr lang="en-US" altLang="en-US" sz="3600" b="1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99" name="Content Placeholder 3">
            <a:extLst>
              <a:ext uri="{FF2B5EF4-FFF2-40B4-BE49-F238E27FC236}">
                <a16:creationId xmlns:a16="http://schemas.microsoft.com/office/drawing/2014/main" id="{104BF255-1529-448C-A960-67226D96B2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1828800"/>
          <a:ext cx="7591425" cy="397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686791" imgH="4019570" progId="Excel.Chart.8">
                  <p:embed/>
                </p:oleObj>
              </mc:Choice>
              <mc:Fallback>
                <p:oleObj name="Chart" r:id="rId2" imgW="7686791" imgH="4019570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7591425" cy="397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0" name="Picture 1">
            <a:extLst>
              <a:ext uri="{FF2B5EF4-FFF2-40B4-BE49-F238E27FC236}">
                <a16:creationId xmlns:a16="http://schemas.microsoft.com/office/drawing/2014/main" id="{C761EFD8-A508-4E9E-AA42-B9BC4F2D7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143000"/>
            <a:ext cx="2159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>
            <a:extLst>
              <a:ext uri="{FF2B5EF4-FFF2-40B4-BE49-F238E27FC236}">
                <a16:creationId xmlns:a16="http://schemas.microsoft.com/office/drawing/2014/main" id="{4A8E0224-D236-4F96-8E82-C3374057C335}"/>
              </a:ext>
            </a:extLst>
          </p:cNvPr>
          <p:cNvSpPr>
            <a:spLocks/>
          </p:cNvSpPr>
          <p:nvPr/>
        </p:nvSpPr>
        <p:spPr bwMode="auto">
          <a:xfrm>
            <a:off x="4267200" y="3886200"/>
            <a:ext cx="685800" cy="990600"/>
          </a:xfrm>
          <a:custGeom>
            <a:avLst/>
            <a:gdLst>
              <a:gd name="T0" fmla="*/ 2147483646 w 432"/>
              <a:gd name="T1" fmla="*/ 2147483646 h 624"/>
              <a:gd name="T2" fmla="*/ 0 w 432"/>
              <a:gd name="T3" fmla="*/ 2147483646 h 624"/>
              <a:gd name="T4" fmla="*/ 2147483646 w 432"/>
              <a:gd name="T5" fmla="*/ 2147483646 h 624"/>
              <a:gd name="T6" fmla="*/ 2147483646 w 432"/>
              <a:gd name="T7" fmla="*/ 0 h 624"/>
              <a:gd name="T8" fmla="*/ 2147483646 w 432"/>
              <a:gd name="T9" fmla="*/ 2147483646 h 624"/>
              <a:gd name="T10" fmla="*/ 2147483646 w 432"/>
              <a:gd name="T11" fmla="*/ 2147483646 h 624"/>
              <a:gd name="T12" fmla="*/ 2147483646 w 432"/>
              <a:gd name="T13" fmla="*/ 2147483646 h 624"/>
              <a:gd name="T14" fmla="*/ 2147483646 w 432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2"/>
              <a:gd name="T25" fmla="*/ 0 h 624"/>
              <a:gd name="T26" fmla="*/ 432 w 432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2" h="624">
                <a:moveTo>
                  <a:pt x="432" y="624"/>
                </a:moveTo>
                <a:lnTo>
                  <a:pt x="0" y="624"/>
                </a:lnTo>
                <a:lnTo>
                  <a:pt x="48" y="288"/>
                </a:lnTo>
                <a:lnTo>
                  <a:pt x="48" y="0"/>
                </a:lnTo>
                <a:lnTo>
                  <a:pt x="384" y="48"/>
                </a:lnTo>
                <a:lnTo>
                  <a:pt x="384" y="384"/>
                </a:lnTo>
                <a:lnTo>
                  <a:pt x="432" y="480"/>
                </a:lnTo>
                <a:lnTo>
                  <a:pt x="432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7" name="Freeform 3">
            <a:extLst>
              <a:ext uri="{FF2B5EF4-FFF2-40B4-BE49-F238E27FC236}">
                <a16:creationId xmlns:a16="http://schemas.microsoft.com/office/drawing/2014/main" id="{2C49D899-E182-4F93-A20B-5D262E6A8F0F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Freeform 4">
            <a:extLst>
              <a:ext uri="{FF2B5EF4-FFF2-40B4-BE49-F238E27FC236}">
                <a16:creationId xmlns:a16="http://schemas.microsoft.com/office/drawing/2014/main" id="{71E42C60-1342-4632-B29E-6879F87AD5BF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Freeform 5">
            <a:extLst>
              <a:ext uri="{FF2B5EF4-FFF2-40B4-BE49-F238E27FC236}">
                <a16:creationId xmlns:a16="http://schemas.microsoft.com/office/drawing/2014/main" id="{F8A58EC6-DC7C-402A-83C6-5926FDF54BC5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Freeform 6">
            <a:extLst>
              <a:ext uri="{FF2B5EF4-FFF2-40B4-BE49-F238E27FC236}">
                <a16:creationId xmlns:a16="http://schemas.microsoft.com/office/drawing/2014/main" id="{6C6D47AE-CFD7-4CAF-BD98-54070DA06E19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Freeform 7">
            <a:extLst>
              <a:ext uri="{FF2B5EF4-FFF2-40B4-BE49-F238E27FC236}">
                <a16:creationId xmlns:a16="http://schemas.microsoft.com/office/drawing/2014/main" id="{093CD60F-DD93-4D9D-8F31-05913374268F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8">
            <a:extLst>
              <a:ext uri="{FF2B5EF4-FFF2-40B4-BE49-F238E27FC236}">
                <a16:creationId xmlns:a16="http://schemas.microsoft.com/office/drawing/2014/main" id="{3ABEE5E0-5211-4AC7-B864-1A0014BD7375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Freeform 9">
            <a:extLst>
              <a:ext uri="{FF2B5EF4-FFF2-40B4-BE49-F238E27FC236}">
                <a16:creationId xmlns:a16="http://schemas.microsoft.com/office/drawing/2014/main" id="{3B4B2044-F3D4-4712-9BDC-44E3DC326E7B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>
            <a:extLst>
              <a:ext uri="{FF2B5EF4-FFF2-40B4-BE49-F238E27FC236}">
                <a16:creationId xmlns:a16="http://schemas.microsoft.com/office/drawing/2014/main" id="{56B64A95-2E77-4EE7-BF26-3ABCFC812134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>
            <a:extLst>
              <a:ext uri="{FF2B5EF4-FFF2-40B4-BE49-F238E27FC236}">
                <a16:creationId xmlns:a16="http://schemas.microsoft.com/office/drawing/2014/main" id="{10E0F714-B0C8-43AB-8F23-BE3638FB5155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>
            <a:extLst>
              <a:ext uri="{FF2B5EF4-FFF2-40B4-BE49-F238E27FC236}">
                <a16:creationId xmlns:a16="http://schemas.microsoft.com/office/drawing/2014/main" id="{21FD5ECF-EA60-406B-AABE-EAA77F8C1A56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3">
            <a:extLst>
              <a:ext uri="{FF2B5EF4-FFF2-40B4-BE49-F238E27FC236}">
                <a16:creationId xmlns:a16="http://schemas.microsoft.com/office/drawing/2014/main" id="{7B4585B3-56AA-46A8-8EB4-CD81D1CDDCE8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Freeform 14">
            <a:extLst>
              <a:ext uri="{FF2B5EF4-FFF2-40B4-BE49-F238E27FC236}">
                <a16:creationId xmlns:a16="http://schemas.microsoft.com/office/drawing/2014/main" id="{A4396DBA-D4BE-405E-B10A-5C70A331276B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5">
            <a:extLst>
              <a:ext uri="{FF2B5EF4-FFF2-40B4-BE49-F238E27FC236}">
                <a16:creationId xmlns:a16="http://schemas.microsoft.com/office/drawing/2014/main" id="{A930BC4F-4186-445F-A13F-D1B9D13BE1B0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6">
            <a:extLst>
              <a:ext uri="{FF2B5EF4-FFF2-40B4-BE49-F238E27FC236}">
                <a16:creationId xmlns:a16="http://schemas.microsoft.com/office/drawing/2014/main" id="{D0644F4D-B846-452A-8F8C-021545BB5E87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Freeform 17">
            <a:extLst>
              <a:ext uri="{FF2B5EF4-FFF2-40B4-BE49-F238E27FC236}">
                <a16:creationId xmlns:a16="http://schemas.microsoft.com/office/drawing/2014/main" id="{201345C5-EB52-46BC-BFF0-ADAC258A455E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Freeform 18">
            <a:extLst>
              <a:ext uri="{FF2B5EF4-FFF2-40B4-BE49-F238E27FC236}">
                <a16:creationId xmlns:a16="http://schemas.microsoft.com/office/drawing/2014/main" id="{64EABF97-064F-4F3D-988E-488CE3C04EE4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Freeform 19">
            <a:extLst>
              <a:ext uri="{FF2B5EF4-FFF2-40B4-BE49-F238E27FC236}">
                <a16:creationId xmlns:a16="http://schemas.microsoft.com/office/drawing/2014/main" id="{442D25D7-5D91-4AC5-A859-F9963787679F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Freeform 20">
            <a:extLst>
              <a:ext uri="{FF2B5EF4-FFF2-40B4-BE49-F238E27FC236}">
                <a16:creationId xmlns:a16="http://schemas.microsoft.com/office/drawing/2014/main" id="{237FA301-C1D0-46BA-A795-8B84CBD1CB34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Freeform 21">
            <a:extLst>
              <a:ext uri="{FF2B5EF4-FFF2-40B4-BE49-F238E27FC236}">
                <a16:creationId xmlns:a16="http://schemas.microsoft.com/office/drawing/2014/main" id="{B9C8C365-325E-4BD8-A77A-0AF931ED327E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Freeform 22">
            <a:extLst>
              <a:ext uri="{FF2B5EF4-FFF2-40B4-BE49-F238E27FC236}">
                <a16:creationId xmlns:a16="http://schemas.microsoft.com/office/drawing/2014/main" id="{839D9F05-87E1-4D8F-8488-8E70B441CC26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Freeform 23">
            <a:extLst>
              <a:ext uri="{FF2B5EF4-FFF2-40B4-BE49-F238E27FC236}">
                <a16:creationId xmlns:a16="http://schemas.microsoft.com/office/drawing/2014/main" id="{F42A4170-F3FB-4FBB-8050-AB4D837813F8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Freeform 24">
            <a:extLst>
              <a:ext uri="{FF2B5EF4-FFF2-40B4-BE49-F238E27FC236}">
                <a16:creationId xmlns:a16="http://schemas.microsoft.com/office/drawing/2014/main" id="{364A7907-B74C-40E8-A90B-925EF0A2BC60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Freeform 25">
            <a:extLst>
              <a:ext uri="{FF2B5EF4-FFF2-40B4-BE49-F238E27FC236}">
                <a16:creationId xmlns:a16="http://schemas.microsoft.com/office/drawing/2014/main" id="{7522C350-3D9C-40D3-9F62-6B4054463B44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Freeform 26">
            <a:extLst>
              <a:ext uri="{FF2B5EF4-FFF2-40B4-BE49-F238E27FC236}">
                <a16:creationId xmlns:a16="http://schemas.microsoft.com/office/drawing/2014/main" id="{2CAD919D-65CB-4F08-BBA1-DDDC8FFBFE2B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27">
            <a:extLst>
              <a:ext uri="{FF2B5EF4-FFF2-40B4-BE49-F238E27FC236}">
                <a16:creationId xmlns:a16="http://schemas.microsoft.com/office/drawing/2014/main" id="{8608572E-F24B-4015-B9D9-8CA63BFE37F8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Freeform 28">
            <a:extLst>
              <a:ext uri="{FF2B5EF4-FFF2-40B4-BE49-F238E27FC236}">
                <a16:creationId xmlns:a16="http://schemas.microsoft.com/office/drawing/2014/main" id="{83600791-9239-4044-AB0B-3B39EF330B0C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Freeform 29">
            <a:extLst>
              <a:ext uri="{FF2B5EF4-FFF2-40B4-BE49-F238E27FC236}">
                <a16:creationId xmlns:a16="http://schemas.microsoft.com/office/drawing/2014/main" id="{71BA3D86-1B82-4C7B-A823-50E13E1588A7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Freeform 30">
            <a:extLst>
              <a:ext uri="{FF2B5EF4-FFF2-40B4-BE49-F238E27FC236}">
                <a16:creationId xmlns:a16="http://schemas.microsoft.com/office/drawing/2014/main" id="{DFB75866-70CE-406B-996A-B6A1147360A0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Text Box 31">
            <a:extLst>
              <a:ext uri="{FF2B5EF4-FFF2-40B4-BE49-F238E27FC236}">
                <a16:creationId xmlns:a16="http://schemas.microsoft.com/office/drawing/2014/main" id="{7A00C856-A390-416E-96D8-79368DE83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281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48%</a:t>
            </a:r>
          </a:p>
        </p:txBody>
      </p:sp>
      <p:sp>
        <p:nvSpPr>
          <p:cNvPr id="16416" name="Text Box 32">
            <a:extLst>
              <a:ext uri="{FF2B5EF4-FFF2-40B4-BE49-F238E27FC236}">
                <a16:creationId xmlns:a16="http://schemas.microsoft.com/office/drawing/2014/main" id="{46905763-1F50-47B8-85A2-ACCA7A2F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52%</a:t>
            </a:r>
          </a:p>
        </p:txBody>
      </p:sp>
      <p:sp>
        <p:nvSpPr>
          <p:cNvPr id="16417" name="Text Box 33">
            <a:extLst>
              <a:ext uri="{FF2B5EF4-FFF2-40B4-BE49-F238E27FC236}">
                <a16:creationId xmlns:a16="http://schemas.microsoft.com/office/drawing/2014/main" id="{9104060F-8CB6-48BA-BD7A-3137AB1EF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65%</a:t>
            </a:r>
          </a:p>
        </p:txBody>
      </p:sp>
      <p:sp>
        <p:nvSpPr>
          <p:cNvPr id="16418" name="Text Box 34">
            <a:extLst>
              <a:ext uri="{FF2B5EF4-FFF2-40B4-BE49-F238E27FC236}">
                <a16:creationId xmlns:a16="http://schemas.microsoft.com/office/drawing/2014/main" id="{C1799BA2-C3BF-4E9B-8980-1637EDB32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1148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47%</a:t>
            </a:r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ECB5B953-0455-4128-828B-B25B9AD5F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56%</a:t>
            </a:r>
          </a:p>
        </p:txBody>
      </p:sp>
      <p:sp>
        <p:nvSpPr>
          <p:cNvPr id="16420" name="Text Box 36">
            <a:extLst>
              <a:ext uri="{FF2B5EF4-FFF2-40B4-BE49-F238E27FC236}">
                <a16:creationId xmlns:a16="http://schemas.microsoft.com/office/drawing/2014/main" id="{39A7D687-5C04-4590-B2F8-2955ADB6F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45%</a:t>
            </a:r>
          </a:p>
        </p:txBody>
      </p:sp>
      <p:sp>
        <p:nvSpPr>
          <p:cNvPr id="16421" name="Text Box 37">
            <a:extLst>
              <a:ext uri="{FF2B5EF4-FFF2-40B4-BE49-F238E27FC236}">
                <a16:creationId xmlns:a16="http://schemas.microsoft.com/office/drawing/2014/main" id="{A25A0951-6505-4BA7-8111-C1C989F7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66%</a:t>
            </a:r>
          </a:p>
        </p:txBody>
      </p:sp>
      <p:sp>
        <p:nvSpPr>
          <p:cNvPr id="16422" name="Text Box 38">
            <a:extLst>
              <a:ext uri="{FF2B5EF4-FFF2-40B4-BE49-F238E27FC236}">
                <a16:creationId xmlns:a16="http://schemas.microsoft.com/office/drawing/2014/main" id="{9C0AA30A-4AC9-4030-9EB9-206A9A496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64%</a:t>
            </a:r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1F43FDE2-B5C8-4803-9759-4A5C61A00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61%</a:t>
            </a:r>
          </a:p>
        </p:txBody>
      </p:sp>
      <p:sp>
        <p:nvSpPr>
          <p:cNvPr id="16424" name="Text Box 40">
            <a:extLst>
              <a:ext uri="{FF2B5EF4-FFF2-40B4-BE49-F238E27FC236}">
                <a16:creationId xmlns:a16="http://schemas.microsoft.com/office/drawing/2014/main" id="{A8308680-E489-462C-9D7E-9194BD7F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67%</a:t>
            </a:r>
          </a:p>
        </p:txBody>
      </p:sp>
      <p:sp>
        <p:nvSpPr>
          <p:cNvPr id="16425" name="Freeform 41">
            <a:extLst>
              <a:ext uri="{FF2B5EF4-FFF2-40B4-BE49-F238E27FC236}">
                <a16:creationId xmlns:a16="http://schemas.microsoft.com/office/drawing/2014/main" id="{F353A9A2-6E1F-4DFA-A814-230C0E0FAAC7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Freeform 42">
            <a:extLst>
              <a:ext uri="{FF2B5EF4-FFF2-40B4-BE49-F238E27FC236}">
                <a16:creationId xmlns:a16="http://schemas.microsoft.com/office/drawing/2014/main" id="{08A0AB27-8144-42C6-BF27-59CE956E2531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7" name="Text Box 43">
            <a:extLst>
              <a:ext uri="{FF2B5EF4-FFF2-40B4-BE49-F238E27FC236}">
                <a16:creationId xmlns:a16="http://schemas.microsoft.com/office/drawing/2014/main" id="{7026DD2A-DFC7-4DF9-8B4D-3B7C2BDEE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28" name="Text Box 44">
            <a:extLst>
              <a:ext uri="{FF2B5EF4-FFF2-40B4-BE49-F238E27FC236}">
                <a16:creationId xmlns:a16="http://schemas.microsoft.com/office/drawing/2014/main" id="{4D08BEF4-70EE-46E6-8AA2-96772A92E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29" name="Freeform 45">
            <a:extLst>
              <a:ext uri="{FF2B5EF4-FFF2-40B4-BE49-F238E27FC236}">
                <a16:creationId xmlns:a16="http://schemas.microsoft.com/office/drawing/2014/main" id="{37EF9427-A5A2-42A4-81B4-E44CF3637BC7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Text Box 46">
            <a:extLst>
              <a:ext uri="{FF2B5EF4-FFF2-40B4-BE49-F238E27FC236}">
                <a16:creationId xmlns:a16="http://schemas.microsoft.com/office/drawing/2014/main" id="{E25013B0-1C64-4132-A36F-B6F8E1210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31" name="Freeform 47">
            <a:extLst>
              <a:ext uri="{FF2B5EF4-FFF2-40B4-BE49-F238E27FC236}">
                <a16:creationId xmlns:a16="http://schemas.microsoft.com/office/drawing/2014/main" id="{320A122F-AFAF-4B76-9861-3536C271A28D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2" name="Freeform 48">
            <a:extLst>
              <a:ext uri="{FF2B5EF4-FFF2-40B4-BE49-F238E27FC236}">
                <a16:creationId xmlns:a16="http://schemas.microsoft.com/office/drawing/2014/main" id="{5B488A29-66DB-46B6-ACE7-86D1D4AD4AAA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3" name="Freeform 49">
            <a:extLst>
              <a:ext uri="{FF2B5EF4-FFF2-40B4-BE49-F238E27FC236}">
                <a16:creationId xmlns:a16="http://schemas.microsoft.com/office/drawing/2014/main" id="{38C36676-D6AF-4427-9E72-C30355CF34CE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4" name="Freeform 50">
            <a:extLst>
              <a:ext uri="{FF2B5EF4-FFF2-40B4-BE49-F238E27FC236}">
                <a16:creationId xmlns:a16="http://schemas.microsoft.com/office/drawing/2014/main" id="{88495EF4-2386-45B1-8FFC-647280654B0E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5" name="Freeform 51">
            <a:extLst>
              <a:ext uri="{FF2B5EF4-FFF2-40B4-BE49-F238E27FC236}">
                <a16:creationId xmlns:a16="http://schemas.microsoft.com/office/drawing/2014/main" id="{E28DE2DE-6551-4168-A71E-3250F2965F4D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6" name="Text Box 52">
            <a:extLst>
              <a:ext uri="{FF2B5EF4-FFF2-40B4-BE49-F238E27FC236}">
                <a16:creationId xmlns:a16="http://schemas.microsoft.com/office/drawing/2014/main" id="{6A29C234-E4E0-4E06-96A5-F9D58446A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4352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37" name="Text Box 53">
            <a:extLst>
              <a:ext uri="{FF2B5EF4-FFF2-40B4-BE49-F238E27FC236}">
                <a16:creationId xmlns:a16="http://schemas.microsoft.com/office/drawing/2014/main" id="{CCBB6A12-DEB4-431C-BAFA-AC8754888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38" name="Text Box 54">
            <a:extLst>
              <a:ext uri="{FF2B5EF4-FFF2-40B4-BE49-F238E27FC236}">
                <a16:creationId xmlns:a16="http://schemas.microsoft.com/office/drawing/2014/main" id="{8714194C-2E47-47F9-A8B1-33493CB0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39" name="Text Box 55">
            <a:extLst>
              <a:ext uri="{FF2B5EF4-FFF2-40B4-BE49-F238E27FC236}">
                <a16:creationId xmlns:a16="http://schemas.microsoft.com/office/drawing/2014/main" id="{EBC22BF0-7A8D-4AB3-B08E-8BC1BA10B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65%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6440" name="Picture 56" descr="C:\AGVISE Logo\Agvise-logo2000.jpg">
            <a:extLst>
              <a:ext uri="{FF2B5EF4-FFF2-40B4-BE49-F238E27FC236}">
                <a16:creationId xmlns:a16="http://schemas.microsoft.com/office/drawing/2014/main" id="{D8FDD0F0-A089-4D5A-990E-C580A998B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331913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41" name="Text Box 57">
            <a:extLst>
              <a:ext uri="{FF2B5EF4-FFF2-40B4-BE49-F238E27FC236}">
                <a16:creationId xmlns:a16="http://schemas.microsoft.com/office/drawing/2014/main" id="{3E471B56-103A-4348-9A52-220432D67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867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Phosphorus less than 10 ppm</a:t>
            </a:r>
            <a:r>
              <a:rPr lang="en-US" altLang="en-US" sz="2400" b="1" i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42" name="Text Box 58">
            <a:extLst>
              <a:ext uri="{FF2B5EF4-FFF2-40B4-BE49-F238E27FC236}">
                <a16:creationId xmlns:a16="http://schemas.microsoft.com/office/drawing/2014/main" id="{8A508D1C-8802-4FFB-A04A-9A2E24534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371600"/>
            <a:ext cx="2363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43" name="Text Box 59">
            <a:extLst>
              <a:ext uri="{FF2B5EF4-FFF2-40B4-BE49-F238E27FC236}">
                <a16:creationId xmlns:a16="http://schemas.microsoft.com/office/drawing/2014/main" id="{EA4A3A13-157B-448C-8E44-1BFA80515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752600"/>
            <a:ext cx="1931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16444" name="Text Box 60">
            <a:extLst>
              <a:ext uri="{FF2B5EF4-FFF2-40B4-BE49-F238E27FC236}">
                <a16:creationId xmlns:a16="http://schemas.microsoft.com/office/drawing/2014/main" id="{00D759CE-C2D1-43F1-A28E-4C4838416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16445" name="Text Box 61">
            <a:extLst>
              <a:ext uri="{FF2B5EF4-FFF2-40B4-BE49-F238E27FC236}">
                <a16:creationId xmlns:a16="http://schemas.microsoft.com/office/drawing/2014/main" id="{5AF0A0AE-B46C-4A04-8473-D86702B81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16446" name="Text Box 62">
            <a:extLst>
              <a:ext uri="{FF2B5EF4-FFF2-40B4-BE49-F238E27FC236}">
                <a16:creationId xmlns:a16="http://schemas.microsoft.com/office/drawing/2014/main" id="{C0AA10DC-5C53-4589-9550-B357BDCF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16447" name="Text Box 63">
            <a:extLst>
              <a:ext uri="{FF2B5EF4-FFF2-40B4-BE49-F238E27FC236}">
                <a16:creationId xmlns:a16="http://schemas.microsoft.com/office/drawing/2014/main" id="{0C2B8905-C05D-4673-9D13-CDBE000B6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16448" name="Text Box 64">
            <a:extLst>
              <a:ext uri="{FF2B5EF4-FFF2-40B4-BE49-F238E27FC236}">
                <a16:creationId xmlns:a16="http://schemas.microsoft.com/office/drawing/2014/main" id="{CFCDE97B-43E8-4683-8C5D-D13801221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49" name="Text Box 65">
            <a:extLst>
              <a:ext uri="{FF2B5EF4-FFF2-40B4-BE49-F238E27FC236}">
                <a16:creationId xmlns:a16="http://schemas.microsoft.com/office/drawing/2014/main" id="{0D4EBC8B-2E63-4150-8237-BA5A941DB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913" y="2133600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(Olsen P test)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6450" name="Text Box 66">
            <a:extLst>
              <a:ext uri="{FF2B5EF4-FFF2-40B4-BE49-F238E27FC236}">
                <a16:creationId xmlns:a16="http://schemas.microsoft.com/office/drawing/2014/main" id="{B95F43F0-F604-4D4A-9686-C906B4E9A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05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51" name="Text Box 67">
            <a:extLst>
              <a:ext uri="{FF2B5EF4-FFF2-40B4-BE49-F238E27FC236}">
                <a16:creationId xmlns:a16="http://schemas.microsoft.com/office/drawing/2014/main" id="{B27C160A-C224-4DF5-A9AD-82C233A02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25" y="3519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57%</a:t>
            </a:r>
          </a:p>
        </p:txBody>
      </p:sp>
      <p:sp>
        <p:nvSpPr>
          <p:cNvPr id="16452" name="Text Box 68">
            <a:extLst>
              <a:ext uri="{FF2B5EF4-FFF2-40B4-BE49-F238E27FC236}">
                <a16:creationId xmlns:a16="http://schemas.microsoft.com/office/drawing/2014/main" id="{F3A19A79-A66D-4F85-BF7E-1CD97E2D7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34%</a:t>
            </a:r>
          </a:p>
        </p:txBody>
      </p:sp>
      <p:sp>
        <p:nvSpPr>
          <p:cNvPr id="16453" name="Text Box 70">
            <a:extLst>
              <a:ext uri="{FF2B5EF4-FFF2-40B4-BE49-F238E27FC236}">
                <a16:creationId xmlns:a16="http://schemas.microsoft.com/office/drawing/2014/main" id="{191224BE-61BF-488B-B4BF-7D13C3181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47386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36%</a:t>
            </a:r>
          </a:p>
        </p:txBody>
      </p:sp>
      <p:sp>
        <p:nvSpPr>
          <p:cNvPr id="16454" name="Text Box 71">
            <a:extLst>
              <a:ext uri="{FF2B5EF4-FFF2-40B4-BE49-F238E27FC236}">
                <a16:creationId xmlns:a16="http://schemas.microsoft.com/office/drawing/2014/main" id="{FC6610CB-B5CB-4C72-990D-1A305A8BC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5" y="51196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38%</a:t>
            </a:r>
          </a:p>
        </p:txBody>
      </p:sp>
      <p:sp>
        <p:nvSpPr>
          <p:cNvPr id="16455" name="Text Box 72">
            <a:extLst>
              <a:ext uri="{FF2B5EF4-FFF2-40B4-BE49-F238E27FC236}">
                <a16:creationId xmlns:a16="http://schemas.microsoft.com/office/drawing/2014/main" id="{184FC214-8BB4-4978-8BC8-2C43D7901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33%</a:t>
            </a:r>
          </a:p>
        </p:txBody>
      </p:sp>
      <p:sp>
        <p:nvSpPr>
          <p:cNvPr id="16456" name="Text Box 73">
            <a:extLst>
              <a:ext uri="{FF2B5EF4-FFF2-40B4-BE49-F238E27FC236}">
                <a16:creationId xmlns:a16="http://schemas.microsoft.com/office/drawing/2014/main" id="{119C3163-EEB8-4762-83EC-3FDD18F76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5653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31%</a:t>
            </a:r>
          </a:p>
        </p:txBody>
      </p:sp>
      <p:sp>
        <p:nvSpPr>
          <p:cNvPr id="16457" name="Text Box 74">
            <a:extLst>
              <a:ext uri="{FF2B5EF4-FFF2-40B4-BE49-F238E27FC236}">
                <a16:creationId xmlns:a16="http://schemas.microsoft.com/office/drawing/2014/main" id="{0534019A-CA29-4A31-959A-D56CACBA7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39%</a:t>
            </a:r>
          </a:p>
        </p:txBody>
      </p:sp>
      <p:sp>
        <p:nvSpPr>
          <p:cNvPr id="16458" name="Text Box 75">
            <a:extLst>
              <a:ext uri="{FF2B5EF4-FFF2-40B4-BE49-F238E27FC236}">
                <a16:creationId xmlns:a16="http://schemas.microsoft.com/office/drawing/2014/main" id="{F1A503ED-E3B8-4CA3-989F-04F906172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50%</a:t>
            </a:r>
          </a:p>
        </p:txBody>
      </p:sp>
      <p:sp>
        <p:nvSpPr>
          <p:cNvPr id="16459" name="Text Box 76">
            <a:extLst>
              <a:ext uri="{FF2B5EF4-FFF2-40B4-BE49-F238E27FC236}">
                <a16:creationId xmlns:a16="http://schemas.microsoft.com/office/drawing/2014/main" id="{31BCCB73-6DD3-4C51-9666-2F018AF44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7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36%</a:t>
            </a:r>
          </a:p>
        </p:txBody>
      </p:sp>
      <p:sp>
        <p:nvSpPr>
          <p:cNvPr id="16460" name="Text Box 77">
            <a:extLst>
              <a:ext uri="{FF2B5EF4-FFF2-40B4-BE49-F238E27FC236}">
                <a16:creationId xmlns:a16="http://schemas.microsoft.com/office/drawing/2014/main" id="{261BA31C-2C32-45CB-9A53-7BA4A35F0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4876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58%</a:t>
            </a:r>
          </a:p>
        </p:txBody>
      </p:sp>
      <p:grpSp>
        <p:nvGrpSpPr>
          <p:cNvPr id="16461" name="Group 82">
            <a:extLst>
              <a:ext uri="{FF2B5EF4-FFF2-40B4-BE49-F238E27FC236}">
                <a16:creationId xmlns:a16="http://schemas.microsoft.com/office/drawing/2014/main" id="{EFE32F5C-0788-4F25-A39F-FF9BB986A77C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E0C8476-B966-4A39-8D86-8134226CE16E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0467775C-B050-43CF-9E4D-4AC3BEF538B2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F20488A-8A54-43BE-953C-7958B6FD4E35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3205CA1-EC20-4299-BF84-23D5370ADE74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>
            <a:extLst>
              <a:ext uri="{FF2B5EF4-FFF2-40B4-BE49-F238E27FC236}">
                <a16:creationId xmlns:a16="http://schemas.microsoft.com/office/drawing/2014/main" id="{1035AAFF-51E2-400D-9456-ECCA04595545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1" name="Freeform 3">
            <a:extLst>
              <a:ext uri="{FF2B5EF4-FFF2-40B4-BE49-F238E27FC236}">
                <a16:creationId xmlns:a16="http://schemas.microsoft.com/office/drawing/2014/main" id="{E3BD1206-B846-4127-9C84-A4A09C86D73B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>
            <a:extLst>
              <a:ext uri="{FF2B5EF4-FFF2-40B4-BE49-F238E27FC236}">
                <a16:creationId xmlns:a16="http://schemas.microsoft.com/office/drawing/2014/main" id="{A91EA3B2-C199-45F9-A54E-D36C713D7483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>
            <a:extLst>
              <a:ext uri="{FF2B5EF4-FFF2-40B4-BE49-F238E27FC236}">
                <a16:creationId xmlns:a16="http://schemas.microsoft.com/office/drawing/2014/main" id="{BD0BEA23-500A-4960-887C-C13166E08E94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Freeform 6">
            <a:extLst>
              <a:ext uri="{FF2B5EF4-FFF2-40B4-BE49-F238E27FC236}">
                <a16:creationId xmlns:a16="http://schemas.microsoft.com/office/drawing/2014/main" id="{647A0A6C-5EAB-4C6D-96FC-00ECBC5F4FE8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Freeform 7">
            <a:extLst>
              <a:ext uri="{FF2B5EF4-FFF2-40B4-BE49-F238E27FC236}">
                <a16:creationId xmlns:a16="http://schemas.microsoft.com/office/drawing/2014/main" id="{1AABFBC0-2C89-4496-9CE6-019DE7541F67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Freeform 8">
            <a:extLst>
              <a:ext uri="{FF2B5EF4-FFF2-40B4-BE49-F238E27FC236}">
                <a16:creationId xmlns:a16="http://schemas.microsoft.com/office/drawing/2014/main" id="{0B1A4138-7028-4D2B-AD12-4572C40AB6C8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>
            <a:extLst>
              <a:ext uri="{FF2B5EF4-FFF2-40B4-BE49-F238E27FC236}">
                <a16:creationId xmlns:a16="http://schemas.microsoft.com/office/drawing/2014/main" id="{2CEE8949-E5FA-4D04-BA5F-847DF060DEC6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10">
            <a:extLst>
              <a:ext uri="{FF2B5EF4-FFF2-40B4-BE49-F238E27FC236}">
                <a16:creationId xmlns:a16="http://schemas.microsoft.com/office/drawing/2014/main" id="{F3B50415-1000-40D3-ABE0-89D980974E84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8CA2CAA5-9E73-4169-B496-784F46606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8804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Potassium less than 150 ppm 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16C544DC-8CAF-401A-8A7B-4ED529B99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17421" name="Picture 13" descr="C:\AGVISE Logo\Agvise-logo2000.jpg">
            <a:extLst>
              <a:ext uri="{FF2B5EF4-FFF2-40B4-BE49-F238E27FC236}">
                <a16:creationId xmlns:a16="http://schemas.microsoft.com/office/drawing/2014/main" id="{02204C62-384F-4594-83D2-5993E4712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2" name="Text Box 14">
            <a:extLst>
              <a:ext uri="{FF2B5EF4-FFF2-40B4-BE49-F238E27FC236}">
                <a16:creationId xmlns:a16="http://schemas.microsoft.com/office/drawing/2014/main" id="{7B671242-F194-4786-A7A7-12D54B63F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642A89E8-9957-42FC-995B-A6DFF85B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B49012E9-AB90-430C-B432-EB47D66E1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DB2598D5-2235-43EE-9C9A-6CACEF77A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id="{D8776766-43D9-471E-84AA-55B5537C9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17427" name="Text Box 19">
            <a:extLst>
              <a:ext uri="{FF2B5EF4-FFF2-40B4-BE49-F238E27FC236}">
                <a16:creationId xmlns:a16="http://schemas.microsoft.com/office/drawing/2014/main" id="{5DAAB831-B35E-465D-B40A-79FE5ED81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5226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33%</a:t>
            </a:r>
          </a:p>
        </p:txBody>
      </p:sp>
      <p:sp>
        <p:nvSpPr>
          <p:cNvPr id="17428" name="TextBox 20">
            <a:extLst>
              <a:ext uri="{FF2B5EF4-FFF2-40B4-BE49-F238E27FC236}">
                <a16:creationId xmlns:a16="http://schemas.microsoft.com/office/drawing/2014/main" id="{D7810C1C-FBAA-46EC-86FB-16AC6A5AD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>
            <a:extLst>
              <a:ext uri="{FF2B5EF4-FFF2-40B4-BE49-F238E27FC236}">
                <a16:creationId xmlns:a16="http://schemas.microsoft.com/office/drawing/2014/main" id="{47261C61-DF8C-4032-BBA9-E27998E8AAFC}"/>
              </a:ext>
            </a:extLst>
          </p:cNvPr>
          <p:cNvSpPr>
            <a:spLocks/>
          </p:cNvSpPr>
          <p:nvPr/>
        </p:nvSpPr>
        <p:spPr bwMode="auto">
          <a:xfrm>
            <a:off x="4343400" y="3886200"/>
            <a:ext cx="609600" cy="990600"/>
          </a:xfrm>
          <a:custGeom>
            <a:avLst/>
            <a:gdLst>
              <a:gd name="T0" fmla="*/ 2147483646 w 384"/>
              <a:gd name="T1" fmla="*/ 2147483646 h 624"/>
              <a:gd name="T2" fmla="*/ 0 w 384"/>
              <a:gd name="T3" fmla="*/ 2147483646 h 624"/>
              <a:gd name="T4" fmla="*/ 0 w 384"/>
              <a:gd name="T5" fmla="*/ 2147483646 h 624"/>
              <a:gd name="T6" fmla="*/ 0 w 384"/>
              <a:gd name="T7" fmla="*/ 0 h 624"/>
              <a:gd name="T8" fmla="*/ 2147483646 w 384"/>
              <a:gd name="T9" fmla="*/ 2147483646 h 624"/>
              <a:gd name="T10" fmla="*/ 2147483646 w 384"/>
              <a:gd name="T11" fmla="*/ 2147483646 h 624"/>
              <a:gd name="T12" fmla="*/ 2147483646 w 384"/>
              <a:gd name="T13" fmla="*/ 2147483646 h 624"/>
              <a:gd name="T14" fmla="*/ 2147483646 w 384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624"/>
              <a:gd name="T26" fmla="*/ 384 w 384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624">
                <a:moveTo>
                  <a:pt x="384" y="624"/>
                </a:moveTo>
                <a:lnTo>
                  <a:pt x="0" y="624"/>
                </a:lnTo>
                <a:lnTo>
                  <a:pt x="0" y="288"/>
                </a:lnTo>
                <a:lnTo>
                  <a:pt x="0" y="0"/>
                </a:lnTo>
                <a:lnTo>
                  <a:pt x="336" y="48"/>
                </a:lnTo>
                <a:lnTo>
                  <a:pt x="336" y="384"/>
                </a:lnTo>
                <a:lnTo>
                  <a:pt x="384" y="528"/>
                </a:lnTo>
                <a:lnTo>
                  <a:pt x="384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59" name="Freeform 3">
            <a:extLst>
              <a:ext uri="{FF2B5EF4-FFF2-40B4-BE49-F238E27FC236}">
                <a16:creationId xmlns:a16="http://schemas.microsoft.com/office/drawing/2014/main" id="{CC342082-DF2B-43E1-BC16-B1A5A6513AB4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Freeform 4">
            <a:extLst>
              <a:ext uri="{FF2B5EF4-FFF2-40B4-BE49-F238E27FC236}">
                <a16:creationId xmlns:a16="http://schemas.microsoft.com/office/drawing/2014/main" id="{4E4D4112-BBD7-4DF1-8F87-B09D287D2EC2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Freeform 5">
            <a:extLst>
              <a:ext uri="{FF2B5EF4-FFF2-40B4-BE49-F238E27FC236}">
                <a16:creationId xmlns:a16="http://schemas.microsoft.com/office/drawing/2014/main" id="{11D15823-1EB6-4FAA-B577-708EADCE2FF9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Freeform 6">
            <a:extLst>
              <a:ext uri="{FF2B5EF4-FFF2-40B4-BE49-F238E27FC236}">
                <a16:creationId xmlns:a16="http://schemas.microsoft.com/office/drawing/2014/main" id="{A2805ED3-3F4A-47CA-AEAF-2C3330974F04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Freeform 7">
            <a:extLst>
              <a:ext uri="{FF2B5EF4-FFF2-40B4-BE49-F238E27FC236}">
                <a16:creationId xmlns:a16="http://schemas.microsoft.com/office/drawing/2014/main" id="{D6840939-B147-4763-A983-034A3903B33E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Freeform 8">
            <a:extLst>
              <a:ext uri="{FF2B5EF4-FFF2-40B4-BE49-F238E27FC236}">
                <a16:creationId xmlns:a16="http://schemas.microsoft.com/office/drawing/2014/main" id="{FE8308A4-0116-4DF0-8A39-3B706BB8F678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Freeform 9">
            <a:extLst>
              <a:ext uri="{FF2B5EF4-FFF2-40B4-BE49-F238E27FC236}">
                <a16:creationId xmlns:a16="http://schemas.microsoft.com/office/drawing/2014/main" id="{27C781C2-4B8B-4295-9FB4-2EDA9A749EA4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Freeform 10">
            <a:extLst>
              <a:ext uri="{FF2B5EF4-FFF2-40B4-BE49-F238E27FC236}">
                <a16:creationId xmlns:a16="http://schemas.microsoft.com/office/drawing/2014/main" id="{1F27EDC2-A38E-4A9D-9B36-AD4946989BB5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Freeform 11">
            <a:extLst>
              <a:ext uri="{FF2B5EF4-FFF2-40B4-BE49-F238E27FC236}">
                <a16:creationId xmlns:a16="http://schemas.microsoft.com/office/drawing/2014/main" id="{32D664A7-C0DA-48E0-BD8B-335625F6D80A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Freeform 12">
            <a:extLst>
              <a:ext uri="{FF2B5EF4-FFF2-40B4-BE49-F238E27FC236}">
                <a16:creationId xmlns:a16="http://schemas.microsoft.com/office/drawing/2014/main" id="{3476C632-78C8-4497-A1E5-D4815FF30B56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Freeform 13">
            <a:extLst>
              <a:ext uri="{FF2B5EF4-FFF2-40B4-BE49-F238E27FC236}">
                <a16:creationId xmlns:a16="http://schemas.microsoft.com/office/drawing/2014/main" id="{E0958DAF-641A-40C7-BC4F-EA6B85E9BF3D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Freeform 14">
            <a:extLst>
              <a:ext uri="{FF2B5EF4-FFF2-40B4-BE49-F238E27FC236}">
                <a16:creationId xmlns:a16="http://schemas.microsoft.com/office/drawing/2014/main" id="{F2184273-1F3C-4520-BDA9-B340916D633F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Freeform 15">
            <a:extLst>
              <a:ext uri="{FF2B5EF4-FFF2-40B4-BE49-F238E27FC236}">
                <a16:creationId xmlns:a16="http://schemas.microsoft.com/office/drawing/2014/main" id="{DF6E7D1C-5AD2-489B-B82F-5E878FB55CC8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Freeform 16">
            <a:extLst>
              <a:ext uri="{FF2B5EF4-FFF2-40B4-BE49-F238E27FC236}">
                <a16:creationId xmlns:a16="http://schemas.microsoft.com/office/drawing/2014/main" id="{1C2A7889-8A2E-48C0-A86B-CE8D6B10564B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Freeform 17">
            <a:extLst>
              <a:ext uri="{FF2B5EF4-FFF2-40B4-BE49-F238E27FC236}">
                <a16:creationId xmlns:a16="http://schemas.microsoft.com/office/drawing/2014/main" id="{687D620F-5FB6-474F-94E7-E558DD37720F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Freeform 18">
            <a:extLst>
              <a:ext uri="{FF2B5EF4-FFF2-40B4-BE49-F238E27FC236}">
                <a16:creationId xmlns:a16="http://schemas.microsoft.com/office/drawing/2014/main" id="{287B5477-8752-4A12-AB3A-73729FAF010F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Freeform 19">
            <a:extLst>
              <a:ext uri="{FF2B5EF4-FFF2-40B4-BE49-F238E27FC236}">
                <a16:creationId xmlns:a16="http://schemas.microsoft.com/office/drawing/2014/main" id="{6E1AC2E7-D473-4C33-9279-760D9164B972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Freeform 20">
            <a:extLst>
              <a:ext uri="{FF2B5EF4-FFF2-40B4-BE49-F238E27FC236}">
                <a16:creationId xmlns:a16="http://schemas.microsoft.com/office/drawing/2014/main" id="{32736828-B6A5-40E0-AB68-5DD1BBF622C8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7" name="Freeform 21">
            <a:extLst>
              <a:ext uri="{FF2B5EF4-FFF2-40B4-BE49-F238E27FC236}">
                <a16:creationId xmlns:a16="http://schemas.microsoft.com/office/drawing/2014/main" id="{8F0EEC90-AE93-4F73-B6B2-C6F5737CF8A1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Freeform 22">
            <a:extLst>
              <a:ext uri="{FF2B5EF4-FFF2-40B4-BE49-F238E27FC236}">
                <a16:creationId xmlns:a16="http://schemas.microsoft.com/office/drawing/2014/main" id="{A57D94FC-B1C3-45B8-BBC8-C9A13715F0D8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Freeform 23">
            <a:extLst>
              <a:ext uri="{FF2B5EF4-FFF2-40B4-BE49-F238E27FC236}">
                <a16:creationId xmlns:a16="http://schemas.microsoft.com/office/drawing/2014/main" id="{38B6BB0A-9C61-472B-A724-6C5DD0BBEB7E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Freeform 24">
            <a:extLst>
              <a:ext uri="{FF2B5EF4-FFF2-40B4-BE49-F238E27FC236}">
                <a16:creationId xmlns:a16="http://schemas.microsoft.com/office/drawing/2014/main" id="{47813E0C-880F-4619-8C45-144FC5E45DBA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Freeform 25">
            <a:extLst>
              <a:ext uri="{FF2B5EF4-FFF2-40B4-BE49-F238E27FC236}">
                <a16:creationId xmlns:a16="http://schemas.microsoft.com/office/drawing/2014/main" id="{0BEA77DA-ABB3-4DAD-9682-F9B1A55144BB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Freeform 26">
            <a:extLst>
              <a:ext uri="{FF2B5EF4-FFF2-40B4-BE49-F238E27FC236}">
                <a16:creationId xmlns:a16="http://schemas.microsoft.com/office/drawing/2014/main" id="{D6915577-59D1-4D46-B444-3F715E5D98E6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Freeform 27">
            <a:extLst>
              <a:ext uri="{FF2B5EF4-FFF2-40B4-BE49-F238E27FC236}">
                <a16:creationId xmlns:a16="http://schemas.microsoft.com/office/drawing/2014/main" id="{894CDA5A-AE09-4B27-B4EE-C31F9A876447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Freeform 28">
            <a:extLst>
              <a:ext uri="{FF2B5EF4-FFF2-40B4-BE49-F238E27FC236}">
                <a16:creationId xmlns:a16="http://schemas.microsoft.com/office/drawing/2014/main" id="{5097A538-E4B2-470C-AAA9-07999926C24A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Freeform 29">
            <a:extLst>
              <a:ext uri="{FF2B5EF4-FFF2-40B4-BE49-F238E27FC236}">
                <a16:creationId xmlns:a16="http://schemas.microsoft.com/office/drawing/2014/main" id="{BC2F0D38-B328-4284-8EF2-D80BDA5EF404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Freeform 30">
            <a:extLst>
              <a:ext uri="{FF2B5EF4-FFF2-40B4-BE49-F238E27FC236}">
                <a16:creationId xmlns:a16="http://schemas.microsoft.com/office/drawing/2014/main" id="{07300F46-7336-4D08-A134-814D5EAECC8C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Text Box 31">
            <a:extLst>
              <a:ext uri="{FF2B5EF4-FFF2-40B4-BE49-F238E27FC236}">
                <a16:creationId xmlns:a16="http://schemas.microsoft.com/office/drawing/2014/main" id="{4C01AFAE-5365-409F-998B-EF9CFE839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205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23%</a:t>
            </a:r>
          </a:p>
        </p:txBody>
      </p:sp>
      <p:sp>
        <p:nvSpPr>
          <p:cNvPr id="19488" name="Text Box 32">
            <a:extLst>
              <a:ext uri="{FF2B5EF4-FFF2-40B4-BE49-F238E27FC236}">
                <a16:creationId xmlns:a16="http://schemas.microsoft.com/office/drawing/2014/main" id="{30B6B533-EB1A-427E-B003-70EA8B7E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19489" name="Text Box 33">
            <a:extLst>
              <a:ext uri="{FF2B5EF4-FFF2-40B4-BE49-F238E27FC236}">
                <a16:creationId xmlns:a16="http://schemas.microsoft.com/office/drawing/2014/main" id="{616D74AC-1D61-4593-A76F-2EDBF7EF7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988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7%</a:t>
            </a:r>
          </a:p>
        </p:txBody>
      </p:sp>
      <p:sp>
        <p:nvSpPr>
          <p:cNvPr id="19490" name="Text Box 34">
            <a:extLst>
              <a:ext uri="{FF2B5EF4-FFF2-40B4-BE49-F238E27FC236}">
                <a16:creationId xmlns:a16="http://schemas.microsoft.com/office/drawing/2014/main" id="{C5B6CA9E-3D3D-40CE-BC10-77D2C739A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5715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19491" name="Text Box 35">
            <a:extLst>
              <a:ext uri="{FF2B5EF4-FFF2-40B4-BE49-F238E27FC236}">
                <a16:creationId xmlns:a16="http://schemas.microsoft.com/office/drawing/2014/main" id="{E3C9B354-B4EB-479C-ABA3-F2A53C857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3" y="4343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7%</a:t>
            </a:r>
          </a:p>
        </p:txBody>
      </p:sp>
      <p:sp>
        <p:nvSpPr>
          <p:cNvPr id="19492" name="Text Box 36">
            <a:extLst>
              <a:ext uri="{FF2B5EF4-FFF2-40B4-BE49-F238E27FC236}">
                <a16:creationId xmlns:a16="http://schemas.microsoft.com/office/drawing/2014/main" id="{CB6FD423-04EA-4FC2-858F-345B2B392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0" y="4278313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19493" name="Text Box 37">
            <a:extLst>
              <a:ext uri="{FF2B5EF4-FFF2-40B4-BE49-F238E27FC236}">
                <a16:creationId xmlns:a16="http://schemas.microsoft.com/office/drawing/2014/main" id="{D29AB5B6-14D2-40BF-874D-59582B12E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19494" name="Text Box 38">
            <a:extLst>
              <a:ext uri="{FF2B5EF4-FFF2-40B4-BE49-F238E27FC236}">
                <a16:creationId xmlns:a16="http://schemas.microsoft.com/office/drawing/2014/main" id="{ED140D91-5231-4FFE-ACF8-BF01A4E16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3429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19495" name="Text Box 39">
            <a:extLst>
              <a:ext uri="{FF2B5EF4-FFF2-40B4-BE49-F238E27FC236}">
                <a16:creationId xmlns:a16="http://schemas.microsoft.com/office/drawing/2014/main" id="{6E6830E9-A2D4-44BA-A5BA-D0A0A7A28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46%</a:t>
            </a:r>
          </a:p>
        </p:txBody>
      </p:sp>
      <p:sp>
        <p:nvSpPr>
          <p:cNvPr id="19496" name="Text Box 40">
            <a:extLst>
              <a:ext uri="{FF2B5EF4-FFF2-40B4-BE49-F238E27FC236}">
                <a16:creationId xmlns:a16="http://schemas.microsoft.com/office/drawing/2014/main" id="{8EAE757D-46E6-4A0C-B932-0EA52B73B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39%</a:t>
            </a:r>
          </a:p>
        </p:txBody>
      </p:sp>
      <p:sp>
        <p:nvSpPr>
          <p:cNvPr id="19497" name="Freeform 41">
            <a:extLst>
              <a:ext uri="{FF2B5EF4-FFF2-40B4-BE49-F238E27FC236}">
                <a16:creationId xmlns:a16="http://schemas.microsoft.com/office/drawing/2014/main" id="{3DEEBF7A-F51D-4D4F-AB9C-C63319A843B9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Freeform 42">
            <a:extLst>
              <a:ext uri="{FF2B5EF4-FFF2-40B4-BE49-F238E27FC236}">
                <a16:creationId xmlns:a16="http://schemas.microsoft.com/office/drawing/2014/main" id="{0D3813C0-EB85-4A60-B138-0D3A91CF1B42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Text Box 43">
            <a:extLst>
              <a:ext uri="{FF2B5EF4-FFF2-40B4-BE49-F238E27FC236}">
                <a16:creationId xmlns:a16="http://schemas.microsoft.com/office/drawing/2014/main" id="{7C1F673C-422B-4147-BC50-11802CAF4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00" name="Text Box 44">
            <a:extLst>
              <a:ext uri="{FF2B5EF4-FFF2-40B4-BE49-F238E27FC236}">
                <a16:creationId xmlns:a16="http://schemas.microsoft.com/office/drawing/2014/main" id="{F94C3B8F-2643-4D51-9732-FD655B84B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01" name="Freeform 45">
            <a:extLst>
              <a:ext uri="{FF2B5EF4-FFF2-40B4-BE49-F238E27FC236}">
                <a16:creationId xmlns:a16="http://schemas.microsoft.com/office/drawing/2014/main" id="{FBBB8918-25E2-4D91-BB6B-917892D8E634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2" name="Text Box 46">
            <a:extLst>
              <a:ext uri="{FF2B5EF4-FFF2-40B4-BE49-F238E27FC236}">
                <a16:creationId xmlns:a16="http://schemas.microsoft.com/office/drawing/2014/main" id="{9FCDE174-4334-4293-83E8-BA02AA3F8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03" name="Freeform 47">
            <a:extLst>
              <a:ext uri="{FF2B5EF4-FFF2-40B4-BE49-F238E27FC236}">
                <a16:creationId xmlns:a16="http://schemas.microsoft.com/office/drawing/2014/main" id="{BD77E7E9-8743-4379-BCCE-083B54127C48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4" name="Freeform 48">
            <a:extLst>
              <a:ext uri="{FF2B5EF4-FFF2-40B4-BE49-F238E27FC236}">
                <a16:creationId xmlns:a16="http://schemas.microsoft.com/office/drawing/2014/main" id="{69BDF7DD-CC27-4178-80E5-55F26A51CE24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Freeform 49">
            <a:extLst>
              <a:ext uri="{FF2B5EF4-FFF2-40B4-BE49-F238E27FC236}">
                <a16:creationId xmlns:a16="http://schemas.microsoft.com/office/drawing/2014/main" id="{9E1502C1-61AB-4B52-922D-59524EA274D6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Freeform 50">
            <a:extLst>
              <a:ext uri="{FF2B5EF4-FFF2-40B4-BE49-F238E27FC236}">
                <a16:creationId xmlns:a16="http://schemas.microsoft.com/office/drawing/2014/main" id="{B62B0E46-A59B-447F-8354-52DFE70D1487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Freeform 51">
            <a:extLst>
              <a:ext uri="{FF2B5EF4-FFF2-40B4-BE49-F238E27FC236}">
                <a16:creationId xmlns:a16="http://schemas.microsoft.com/office/drawing/2014/main" id="{79F271F9-7765-4783-B37E-AC525A0FAC72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8" name="Text Box 53">
            <a:extLst>
              <a:ext uri="{FF2B5EF4-FFF2-40B4-BE49-F238E27FC236}">
                <a16:creationId xmlns:a16="http://schemas.microsoft.com/office/drawing/2014/main" id="{AA02F99F-4606-4251-A6FE-52EE0F3C7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09" name="Text Box 54">
            <a:extLst>
              <a:ext uri="{FF2B5EF4-FFF2-40B4-BE49-F238E27FC236}">
                <a16:creationId xmlns:a16="http://schemas.microsoft.com/office/drawing/2014/main" id="{E836372C-676B-48A4-8D9B-072DDBF62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0" y="2895600"/>
            <a:ext cx="544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16%</a:t>
            </a: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10" name="Text Box 55">
            <a:extLst>
              <a:ext uri="{FF2B5EF4-FFF2-40B4-BE49-F238E27FC236}">
                <a16:creationId xmlns:a16="http://schemas.microsoft.com/office/drawing/2014/main" id="{823EADFD-3CAB-4182-AD05-DF0A01B96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2863850"/>
            <a:ext cx="595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10%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9511" name="Picture 56" descr="C:\AGVISE Logo\Agvise-logo2000.jpg">
            <a:extLst>
              <a:ext uri="{FF2B5EF4-FFF2-40B4-BE49-F238E27FC236}">
                <a16:creationId xmlns:a16="http://schemas.microsoft.com/office/drawing/2014/main" id="{5F3179C0-9BEC-4AD2-9E54-426AFCCA7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611313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12" name="Text Box 57">
            <a:extLst>
              <a:ext uri="{FF2B5EF4-FFF2-40B4-BE49-F238E27FC236}">
                <a16:creationId xmlns:a16="http://schemas.microsoft.com/office/drawing/2014/main" id="{F8F23148-6FD1-4C13-B20B-5885EDD79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789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Potassium less than 150 ppm</a:t>
            </a:r>
            <a:r>
              <a:rPr lang="en-US" altLang="en-US" sz="2400" b="1" i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13" name="Text Box 58">
            <a:extLst>
              <a:ext uri="{FF2B5EF4-FFF2-40B4-BE49-F238E27FC236}">
                <a16:creationId xmlns:a16="http://schemas.microsoft.com/office/drawing/2014/main" id="{B03E4E9D-11F1-4660-8462-7C60B7B34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14" name="Text Box 59">
            <a:extLst>
              <a:ext uri="{FF2B5EF4-FFF2-40B4-BE49-F238E27FC236}">
                <a16:creationId xmlns:a16="http://schemas.microsoft.com/office/drawing/2014/main" id="{23A6B5C8-AA7F-460B-81CB-1233CA57F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19515" name="Text Box 60">
            <a:extLst>
              <a:ext uri="{FF2B5EF4-FFF2-40B4-BE49-F238E27FC236}">
                <a16:creationId xmlns:a16="http://schemas.microsoft.com/office/drawing/2014/main" id="{1A3EB86F-FE9D-4BED-9D8F-202508721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19516" name="Text Box 61">
            <a:extLst>
              <a:ext uri="{FF2B5EF4-FFF2-40B4-BE49-F238E27FC236}">
                <a16:creationId xmlns:a16="http://schemas.microsoft.com/office/drawing/2014/main" id="{21E5B6EE-D8BA-4EB0-9F17-F502C9403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19517" name="Text Box 62">
            <a:extLst>
              <a:ext uri="{FF2B5EF4-FFF2-40B4-BE49-F238E27FC236}">
                <a16:creationId xmlns:a16="http://schemas.microsoft.com/office/drawing/2014/main" id="{7A43BDC9-ADEF-42C3-A266-A38235415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19518" name="Text Box 63">
            <a:extLst>
              <a:ext uri="{FF2B5EF4-FFF2-40B4-BE49-F238E27FC236}">
                <a16:creationId xmlns:a16="http://schemas.microsoft.com/office/drawing/2014/main" id="{C99CA631-F3E5-4CC8-8D18-92C53F426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19519" name="Text Box 64">
            <a:extLst>
              <a:ext uri="{FF2B5EF4-FFF2-40B4-BE49-F238E27FC236}">
                <a16:creationId xmlns:a16="http://schemas.microsoft.com/office/drawing/2014/main" id="{1B678499-D9BC-4D17-AD85-623A5402F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20" name="Text Box 65">
            <a:extLst>
              <a:ext uri="{FF2B5EF4-FFF2-40B4-BE49-F238E27FC236}">
                <a16:creationId xmlns:a16="http://schemas.microsoft.com/office/drawing/2014/main" id="{732CE35B-E57A-49E6-916E-8BCC127E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05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521" name="Text Box 66">
            <a:extLst>
              <a:ext uri="{FF2B5EF4-FFF2-40B4-BE49-F238E27FC236}">
                <a16:creationId xmlns:a16="http://schemas.microsoft.com/office/drawing/2014/main" id="{B7F05695-923B-4774-920D-91399491C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75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19522" name="Text Box 67">
            <a:extLst>
              <a:ext uri="{FF2B5EF4-FFF2-40B4-BE49-F238E27FC236}">
                <a16:creationId xmlns:a16="http://schemas.microsoft.com/office/drawing/2014/main" id="{3156F6DF-6285-453F-8E68-484736F53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19523" name="Text Box 68">
            <a:extLst>
              <a:ext uri="{FF2B5EF4-FFF2-40B4-BE49-F238E27FC236}">
                <a16:creationId xmlns:a16="http://schemas.microsoft.com/office/drawing/2014/main" id="{95BFDAF8-1711-48DC-BB43-9B7FA1B60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4038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19524" name="Text Box 69">
            <a:extLst>
              <a:ext uri="{FF2B5EF4-FFF2-40B4-BE49-F238E27FC236}">
                <a16:creationId xmlns:a16="http://schemas.microsoft.com/office/drawing/2014/main" id="{89350936-F8D2-4161-8FEB-ED4CBBBA7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63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35%</a:t>
            </a:r>
          </a:p>
        </p:txBody>
      </p:sp>
      <p:sp>
        <p:nvSpPr>
          <p:cNvPr id="19525" name="Text Box 70">
            <a:extLst>
              <a:ext uri="{FF2B5EF4-FFF2-40B4-BE49-F238E27FC236}">
                <a16:creationId xmlns:a16="http://schemas.microsoft.com/office/drawing/2014/main" id="{48B434B5-D1F2-4D12-B783-D034D7105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925" y="5486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29%</a:t>
            </a:r>
          </a:p>
        </p:txBody>
      </p:sp>
      <p:sp>
        <p:nvSpPr>
          <p:cNvPr id="19526" name="Text Box 71">
            <a:extLst>
              <a:ext uri="{FF2B5EF4-FFF2-40B4-BE49-F238E27FC236}">
                <a16:creationId xmlns:a16="http://schemas.microsoft.com/office/drawing/2014/main" id="{4DC75266-1934-46A6-9B27-21C33CD4B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28%</a:t>
            </a:r>
          </a:p>
        </p:txBody>
      </p:sp>
      <p:sp>
        <p:nvSpPr>
          <p:cNvPr id="19527" name="Text Box 72">
            <a:extLst>
              <a:ext uri="{FF2B5EF4-FFF2-40B4-BE49-F238E27FC236}">
                <a16:creationId xmlns:a16="http://schemas.microsoft.com/office/drawing/2014/main" id="{C3F24FE4-086C-4C9B-8B94-40394CF2A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7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19528" name="Text Box 73">
            <a:extLst>
              <a:ext uri="{FF2B5EF4-FFF2-40B4-BE49-F238E27FC236}">
                <a16:creationId xmlns:a16="http://schemas.microsoft.com/office/drawing/2014/main" id="{510C204E-F98A-495A-BDB7-60BDFDC3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013" y="4876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19529" name="Text Box 74">
            <a:extLst>
              <a:ext uri="{FF2B5EF4-FFF2-40B4-BE49-F238E27FC236}">
                <a16:creationId xmlns:a16="http://schemas.microsoft.com/office/drawing/2014/main" id="{9F66A82A-91F9-4C57-9550-524B3AD9F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4876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19530" name="Text Box 75">
            <a:extLst>
              <a:ext uri="{FF2B5EF4-FFF2-40B4-BE49-F238E27FC236}">
                <a16:creationId xmlns:a16="http://schemas.microsoft.com/office/drawing/2014/main" id="{2EA0D5EC-D19B-4C1D-AEB0-BA9D38B47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13" y="5715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19531" name="Text Box 76">
            <a:extLst>
              <a:ext uri="{FF2B5EF4-FFF2-40B4-BE49-F238E27FC236}">
                <a16:creationId xmlns:a16="http://schemas.microsoft.com/office/drawing/2014/main" id="{D5816C7D-014F-4E4B-9F1B-7EC7405F2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775" y="4205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60%</a:t>
            </a:r>
          </a:p>
        </p:txBody>
      </p:sp>
      <p:sp>
        <p:nvSpPr>
          <p:cNvPr id="19532" name="Text Box 77">
            <a:extLst>
              <a:ext uri="{FF2B5EF4-FFF2-40B4-BE49-F238E27FC236}">
                <a16:creationId xmlns:a16="http://schemas.microsoft.com/office/drawing/2014/main" id="{A4DD9F1C-C470-4ACB-A7C4-98568DE46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525" y="3505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79%</a:t>
            </a:r>
          </a:p>
        </p:txBody>
      </p:sp>
      <p:sp>
        <p:nvSpPr>
          <p:cNvPr id="19533" name="Text Box 65">
            <a:extLst>
              <a:ext uri="{FF2B5EF4-FFF2-40B4-BE49-F238E27FC236}">
                <a16:creationId xmlns:a16="http://schemas.microsoft.com/office/drawing/2014/main" id="{8EB48AE1-C986-4FA9-986C-64A536138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25713"/>
            <a:ext cx="646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9534" name="Group 82">
            <a:extLst>
              <a:ext uri="{FF2B5EF4-FFF2-40B4-BE49-F238E27FC236}">
                <a16:creationId xmlns:a16="http://schemas.microsoft.com/office/drawing/2014/main" id="{7945DF1B-1B34-4629-9144-A85F166D6248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8E093D6-3A56-4F1D-9AD2-E2A54CF5138F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A88E245-FD37-4CC6-AF30-2B83764C044D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C7BE4F3-E7E8-4EDA-902E-0CAAF9A0F1B2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FED1771-A9AE-4B50-A6F6-2A8D054EA3A1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>
            <a:extLst>
              <a:ext uri="{FF2B5EF4-FFF2-40B4-BE49-F238E27FC236}">
                <a16:creationId xmlns:a16="http://schemas.microsoft.com/office/drawing/2014/main" id="{C472E762-5269-4CF2-A6E1-10778251D81B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3" name="Freeform 3">
            <a:extLst>
              <a:ext uri="{FF2B5EF4-FFF2-40B4-BE49-F238E27FC236}">
                <a16:creationId xmlns:a16="http://schemas.microsoft.com/office/drawing/2014/main" id="{8254F1B8-803B-418B-BC35-D09CC227A209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Freeform 4">
            <a:extLst>
              <a:ext uri="{FF2B5EF4-FFF2-40B4-BE49-F238E27FC236}">
                <a16:creationId xmlns:a16="http://schemas.microsoft.com/office/drawing/2014/main" id="{7EAD4FB1-8440-44D2-90AF-A83CC931FFBA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Freeform 5">
            <a:extLst>
              <a:ext uri="{FF2B5EF4-FFF2-40B4-BE49-F238E27FC236}">
                <a16:creationId xmlns:a16="http://schemas.microsoft.com/office/drawing/2014/main" id="{0904E05F-3BF0-4B13-B5DD-B9B1172ADC17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Freeform 6">
            <a:extLst>
              <a:ext uri="{FF2B5EF4-FFF2-40B4-BE49-F238E27FC236}">
                <a16:creationId xmlns:a16="http://schemas.microsoft.com/office/drawing/2014/main" id="{5FC866D3-F315-4A38-AEDE-3648811B4092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Freeform 7">
            <a:extLst>
              <a:ext uri="{FF2B5EF4-FFF2-40B4-BE49-F238E27FC236}">
                <a16:creationId xmlns:a16="http://schemas.microsoft.com/office/drawing/2014/main" id="{E49EAE08-A939-44A8-9829-0D7D1B4CC424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>
            <a:extLst>
              <a:ext uri="{FF2B5EF4-FFF2-40B4-BE49-F238E27FC236}">
                <a16:creationId xmlns:a16="http://schemas.microsoft.com/office/drawing/2014/main" id="{AB507984-D3BE-42DC-BB6B-CF4C47C5B86A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>
            <a:extLst>
              <a:ext uri="{FF2B5EF4-FFF2-40B4-BE49-F238E27FC236}">
                <a16:creationId xmlns:a16="http://schemas.microsoft.com/office/drawing/2014/main" id="{DBB3B3F1-423E-4934-B9F4-4336968A0B12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Freeform 10">
            <a:extLst>
              <a:ext uri="{FF2B5EF4-FFF2-40B4-BE49-F238E27FC236}">
                <a16:creationId xmlns:a16="http://schemas.microsoft.com/office/drawing/2014/main" id="{2AB3EE2C-359B-404E-A343-8D249E37E5B0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24B30E81-8258-4CF8-8993-15CA1EDC1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7537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Zinc less than 1.0 ppm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2B955506-CFAD-40C3-8F5F-27C1074E9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296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</a:t>
            </a:r>
          </a:p>
        </p:txBody>
      </p:sp>
      <p:pic>
        <p:nvPicPr>
          <p:cNvPr id="20493" name="Picture 13" descr="C:\AGVISE Logo\Agvise-logo2000.jpg">
            <a:extLst>
              <a:ext uri="{FF2B5EF4-FFF2-40B4-BE49-F238E27FC236}">
                <a16:creationId xmlns:a16="http://schemas.microsoft.com/office/drawing/2014/main" id="{51E180A0-BF63-4E61-85AB-CA8BC6DEB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4" name="Text Box 14">
            <a:extLst>
              <a:ext uri="{FF2B5EF4-FFF2-40B4-BE49-F238E27FC236}">
                <a16:creationId xmlns:a16="http://schemas.microsoft.com/office/drawing/2014/main" id="{0F401434-AF76-4CF7-A3C8-269ADC1E5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81%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A5C25AE1-9D29-4ECB-8820-B56B80C04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66%</a:t>
            </a:r>
          </a:p>
        </p:txBody>
      </p:sp>
      <p:sp>
        <p:nvSpPr>
          <p:cNvPr id="20496" name="Text Box 16">
            <a:extLst>
              <a:ext uri="{FF2B5EF4-FFF2-40B4-BE49-F238E27FC236}">
                <a16:creationId xmlns:a16="http://schemas.microsoft.com/office/drawing/2014/main" id="{D8CBC122-90AA-40CC-B6BC-974AC8D5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78%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35ED6081-2ADC-4B8E-A3B0-D8FECC641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87%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D25FAEB5-619B-4CCF-905E-626203492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768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54%</a:t>
            </a:r>
          </a:p>
        </p:txBody>
      </p:sp>
      <p:sp>
        <p:nvSpPr>
          <p:cNvPr id="20499" name="Text Box 18">
            <a:extLst>
              <a:ext uri="{FF2B5EF4-FFF2-40B4-BE49-F238E27FC236}">
                <a16:creationId xmlns:a16="http://schemas.microsoft.com/office/drawing/2014/main" id="{484BC18D-0708-47BE-A2D7-73403637F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212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72%</a:t>
            </a:r>
          </a:p>
        </p:txBody>
      </p:sp>
      <p:sp>
        <p:nvSpPr>
          <p:cNvPr id="20500" name="TextBox 20">
            <a:extLst>
              <a:ext uri="{FF2B5EF4-FFF2-40B4-BE49-F238E27FC236}">
                <a16:creationId xmlns:a16="http://schemas.microsoft.com/office/drawing/2014/main" id="{A909F12E-8F8E-4DC2-9BAF-E3283F251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2">
            <a:extLst>
              <a:ext uri="{FF2B5EF4-FFF2-40B4-BE49-F238E27FC236}">
                <a16:creationId xmlns:a16="http://schemas.microsoft.com/office/drawing/2014/main" id="{BE6693A9-64D1-40DA-9718-F025339B8AFA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609600" cy="914400"/>
          </a:xfrm>
          <a:custGeom>
            <a:avLst/>
            <a:gdLst>
              <a:gd name="T0" fmla="*/ 0 w 384"/>
              <a:gd name="T1" fmla="*/ 2147483646 h 576"/>
              <a:gd name="T2" fmla="*/ 0 w 384"/>
              <a:gd name="T3" fmla="*/ 2147483646 h 576"/>
              <a:gd name="T4" fmla="*/ 2147483646 w 384"/>
              <a:gd name="T5" fmla="*/ 0 h 576"/>
              <a:gd name="T6" fmla="*/ 2147483646 w 384"/>
              <a:gd name="T7" fmla="*/ 0 h 576"/>
              <a:gd name="T8" fmla="*/ 2147483646 w 384"/>
              <a:gd name="T9" fmla="*/ 2147483646 h 576"/>
              <a:gd name="T10" fmla="*/ 2147483646 w 384"/>
              <a:gd name="T11" fmla="*/ 2147483646 h 576"/>
              <a:gd name="T12" fmla="*/ 2147483646 w 384"/>
              <a:gd name="T13" fmla="*/ 2147483646 h 576"/>
              <a:gd name="T14" fmla="*/ 0 w 384"/>
              <a:gd name="T15" fmla="*/ 2147483646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576"/>
              <a:gd name="T26" fmla="*/ 384 w 384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576">
                <a:moveTo>
                  <a:pt x="0" y="576"/>
                </a:moveTo>
                <a:lnTo>
                  <a:pt x="0" y="240"/>
                </a:lnTo>
                <a:lnTo>
                  <a:pt x="48" y="0"/>
                </a:lnTo>
                <a:lnTo>
                  <a:pt x="336" y="0"/>
                </a:lnTo>
                <a:lnTo>
                  <a:pt x="336" y="336"/>
                </a:lnTo>
                <a:lnTo>
                  <a:pt x="384" y="480"/>
                </a:lnTo>
                <a:lnTo>
                  <a:pt x="384" y="576"/>
                </a:lnTo>
                <a:lnTo>
                  <a:pt x="0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1" name="Freeform 3">
            <a:extLst>
              <a:ext uri="{FF2B5EF4-FFF2-40B4-BE49-F238E27FC236}">
                <a16:creationId xmlns:a16="http://schemas.microsoft.com/office/drawing/2014/main" id="{1D5DCA83-5AEE-451C-8FE1-F6F93C8A1BA5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Freeform 4">
            <a:extLst>
              <a:ext uri="{FF2B5EF4-FFF2-40B4-BE49-F238E27FC236}">
                <a16:creationId xmlns:a16="http://schemas.microsoft.com/office/drawing/2014/main" id="{52EB6ECC-6452-4AE9-8287-004EC793670E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Freeform 5">
            <a:extLst>
              <a:ext uri="{FF2B5EF4-FFF2-40B4-BE49-F238E27FC236}">
                <a16:creationId xmlns:a16="http://schemas.microsoft.com/office/drawing/2014/main" id="{28A88414-AF06-4DDB-971E-6BF3ABDAFA83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Freeform 6">
            <a:extLst>
              <a:ext uri="{FF2B5EF4-FFF2-40B4-BE49-F238E27FC236}">
                <a16:creationId xmlns:a16="http://schemas.microsoft.com/office/drawing/2014/main" id="{757F20C1-4845-461F-9311-0BACA0023F3C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Freeform 7">
            <a:extLst>
              <a:ext uri="{FF2B5EF4-FFF2-40B4-BE49-F238E27FC236}">
                <a16:creationId xmlns:a16="http://schemas.microsoft.com/office/drawing/2014/main" id="{CCC0D872-49FC-4991-B97B-30F41A4D4091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Freeform 8">
            <a:extLst>
              <a:ext uri="{FF2B5EF4-FFF2-40B4-BE49-F238E27FC236}">
                <a16:creationId xmlns:a16="http://schemas.microsoft.com/office/drawing/2014/main" id="{1D5600AE-3A49-479F-900F-B5414BA9CC43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Freeform 9">
            <a:extLst>
              <a:ext uri="{FF2B5EF4-FFF2-40B4-BE49-F238E27FC236}">
                <a16:creationId xmlns:a16="http://schemas.microsoft.com/office/drawing/2014/main" id="{F8F62143-042C-423C-AF76-C269CF3E1572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Freeform 10">
            <a:extLst>
              <a:ext uri="{FF2B5EF4-FFF2-40B4-BE49-F238E27FC236}">
                <a16:creationId xmlns:a16="http://schemas.microsoft.com/office/drawing/2014/main" id="{C0D59664-E0B4-4394-B2DB-21E2FD1F99C2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Freeform 11">
            <a:extLst>
              <a:ext uri="{FF2B5EF4-FFF2-40B4-BE49-F238E27FC236}">
                <a16:creationId xmlns:a16="http://schemas.microsoft.com/office/drawing/2014/main" id="{35F82797-C352-4D46-8441-3770D38F626E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Freeform 12">
            <a:extLst>
              <a:ext uri="{FF2B5EF4-FFF2-40B4-BE49-F238E27FC236}">
                <a16:creationId xmlns:a16="http://schemas.microsoft.com/office/drawing/2014/main" id="{DD69257D-C655-43AE-95A4-C30A390120A2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3">
            <a:extLst>
              <a:ext uri="{FF2B5EF4-FFF2-40B4-BE49-F238E27FC236}">
                <a16:creationId xmlns:a16="http://schemas.microsoft.com/office/drawing/2014/main" id="{8A5B7ECA-69B4-4921-9D2F-403D05E1585C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3F090C94-DB50-4F2B-B285-ED13D0A23FAD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2E66C685-F197-4354-BF26-F5E8938A023C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Freeform 16">
            <a:extLst>
              <a:ext uri="{FF2B5EF4-FFF2-40B4-BE49-F238E27FC236}">
                <a16:creationId xmlns:a16="http://schemas.microsoft.com/office/drawing/2014/main" id="{417C5283-A393-4A37-888D-FB60FB1F0817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Freeform 17">
            <a:extLst>
              <a:ext uri="{FF2B5EF4-FFF2-40B4-BE49-F238E27FC236}">
                <a16:creationId xmlns:a16="http://schemas.microsoft.com/office/drawing/2014/main" id="{E7715ACE-4FBC-4712-86D7-1451B0C41E20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Freeform 18">
            <a:extLst>
              <a:ext uri="{FF2B5EF4-FFF2-40B4-BE49-F238E27FC236}">
                <a16:creationId xmlns:a16="http://schemas.microsoft.com/office/drawing/2014/main" id="{F7744779-AEC4-4060-B91B-4FBE25BFE765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19">
            <a:extLst>
              <a:ext uri="{FF2B5EF4-FFF2-40B4-BE49-F238E27FC236}">
                <a16:creationId xmlns:a16="http://schemas.microsoft.com/office/drawing/2014/main" id="{7F28AEF3-DCA8-4197-8C93-2B97E15C0A6F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Freeform 20">
            <a:extLst>
              <a:ext uri="{FF2B5EF4-FFF2-40B4-BE49-F238E27FC236}">
                <a16:creationId xmlns:a16="http://schemas.microsoft.com/office/drawing/2014/main" id="{D102E4BE-E5BA-4F3F-85D7-B469BD364414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Freeform 21">
            <a:extLst>
              <a:ext uri="{FF2B5EF4-FFF2-40B4-BE49-F238E27FC236}">
                <a16:creationId xmlns:a16="http://schemas.microsoft.com/office/drawing/2014/main" id="{1A358C3B-0A0F-4CE6-A5DC-578005CC6C06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Freeform 22">
            <a:extLst>
              <a:ext uri="{FF2B5EF4-FFF2-40B4-BE49-F238E27FC236}">
                <a16:creationId xmlns:a16="http://schemas.microsoft.com/office/drawing/2014/main" id="{5283237E-6DF1-42D3-BF0F-D7FAECBA9C73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Freeform 23">
            <a:extLst>
              <a:ext uri="{FF2B5EF4-FFF2-40B4-BE49-F238E27FC236}">
                <a16:creationId xmlns:a16="http://schemas.microsoft.com/office/drawing/2014/main" id="{8056FBE4-C894-4AB1-AB2B-BD8E57BC1ADB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Freeform 24">
            <a:extLst>
              <a:ext uri="{FF2B5EF4-FFF2-40B4-BE49-F238E27FC236}">
                <a16:creationId xmlns:a16="http://schemas.microsoft.com/office/drawing/2014/main" id="{DB5DC5E3-4408-4837-8936-2C150D0FD018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5">
            <a:extLst>
              <a:ext uri="{FF2B5EF4-FFF2-40B4-BE49-F238E27FC236}">
                <a16:creationId xmlns:a16="http://schemas.microsoft.com/office/drawing/2014/main" id="{0C5C352F-6016-4A8D-A777-919C972BDB75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Freeform 26">
            <a:extLst>
              <a:ext uri="{FF2B5EF4-FFF2-40B4-BE49-F238E27FC236}">
                <a16:creationId xmlns:a16="http://schemas.microsoft.com/office/drawing/2014/main" id="{E0E7E79B-C22B-4470-A8A0-399D8EB37C1C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Freeform 27">
            <a:extLst>
              <a:ext uri="{FF2B5EF4-FFF2-40B4-BE49-F238E27FC236}">
                <a16:creationId xmlns:a16="http://schemas.microsoft.com/office/drawing/2014/main" id="{2ADCBA6B-18C8-471A-A9F8-ACC989B62AFF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Freeform 28">
            <a:extLst>
              <a:ext uri="{FF2B5EF4-FFF2-40B4-BE49-F238E27FC236}">
                <a16:creationId xmlns:a16="http://schemas.microsoft.com/office/drawing/2014/main" id="{E012D5FE-4C7D-4A0C-A075-EE7B1798878D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29">
            <a:extLst>
              <a:ext uri="{FF2B5EF4-FFF2-40B4-BE49-F238E27FC236}">
                <a16:creationId xmlns:a16="http://schemas.microsoft.com/office/drawing/2014/main" id="{22CBB185-F581-4E1C-961D-5CC61E5379DE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Freeform 30">
            <a:extLst>
              <a:ext uri="{FF2B5EF4-FFF2-40B4-BE49-F238E27FC236}">
                <a16:creationId xmlns:a16="http://schemas.microsoft.com/office/drawing/2014/main" id="{3138FEE8-1EDD-4081-B997-7A1E9F07FDA0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Text Box 31">
            <a:extLst>
              <a:ext uri="{FF2B5EF4-FFF2-40B4-BE49-F238E27FC236}">
                <a16:creationId xmlns:a16="http://schemas.microsoft.com/office/drawing/2014/main" id="{BCF8FA45-A602-4FE0-901B-5E5A90493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4281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52%</a:t>
            </a:r>
          </a:p>
        </p:txBody>
      </p:sp>
      <p:sp>
        <p:nvSpPr>
          <p:cNvPr id="22560" name="Text Box 32">
            <a:extLst>
              <a:ext uri="{FF2B5EF4-FFF2-40B4-BE49-F238E27FC236}">
                <a16:creationId xmlns:a16="http://schemas.microsoft.com/office/drawing/2014/main" id="{EC9F8A77-7FB2-44A8-A48E-D570E9B16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41%</a:t>
            </a:r>
          </a:p>
        </p:txBody>
      </p:sp>
      <p:sp>
        <p:nvSpPr>
          <p:cNvPr id="22561" name="Text Box 33">
            <a:extLst>
              <a:ext uri="{FF2B5EF4-FFF2-40B4-BE49-F238E27FC236}">
                <a16:creationId xmlns:a16="http://schemas.microsoft.com/office/drawing/2014/main" id="{68B2DEEF-3585-4035-B5AB-BFAA32340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69%</a:t>
            </a:r>
          </a:p>
        </p:txBody>
      </p:sp>
      <p:sp>
        <p:nvSpPr>
          <p:cNvPr id="22562" name="Text Box 34">
            <a:extLst>
              <a:ext uri="{FF2B5EF4-FFF2-40B4-BE49-F238E27FC236}">
                <a16:creationId xmlns:a16="http://schemas.microsoft.com/office/drawing/2014/main" id="{BAE58835-521E-4D06-BCEA-F04102A50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51%</a:t>
            </a:r>
          </a:p>
        </p:txBody>
      </p:sp>
      <p:sp>
        <p:nvSpPr>
          <p:cNvPr id="22563" name="Text Box 35">
            <a:extLst>
              <a:ext uri="{FF2B5EF4-FFF2-40B4-BE49-F238E27FC236}">
                <a16:creationId xmlns:a16="http://schemas.microsoft.com/office/drawing/2014/main" id="{25708C4E-554E-4585-AD2E-7151CA2A2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191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70%</a:t>
            </a:r>
          </a:p>
        </p:txBody>
      </p:sp>
      <p:sp>
        <p:nvSpPr>
          <p:cNvPr id="22564" name="Text Box 36">
            <a:extLst>
              <a:ext uri="{FF2B5EF4-FFF2-40B4-BE49-F238E27FC236}">
                <a16:creationId xmlns:a16="http://schemas.microsoft.com/office/drawing/2014/main" id="{3EC6BFA6-ABC7-4AA9-8107-A0292B152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83%</a:t>
            </a:r>
          </a:p>
        </p:txBody>
      </p:sp>
      <p:sp>
        <p:nvSpPr>
          <p:cNvPr id="22565" name="Text Box 38">
            <a:extLst>
              <a:ext uri="{FF2B5EF4-FFF2-40B4-BE49-F238E27FC236}">
                <a16:creationId xmlns:a16="http://schemas.microsoft.com/office/drawing/2014/main" id="{6E659C55-674A-4623-BF01-E164AA0E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81%</a:t>
            </a:r>
          </a:p>
        </p:txBody>
      </p:sp>
      <p:sp>
        <p:nvSpPr>
          <p:cNvPr id="22566" name="Text Box 39">
            <a:extLst>
              <a:ext uri="{FF2B5EF4-FFF2-40B4-BE49-F238E27FC236}">
                <a16:creationId xmlns:a16="http://schemas.microsoft.com/office/drawing/2014/main" id="{FFF5966D-4FD5-4038-9F86-7E28A1C3E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863" y="42783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53</a:t>
            </a:r>
          </a:p>
        </p:txBody>
      </p:sp>
      <p:sp>
        <p:nvSpPr>
          <p:cNvPr id="22567" name="Text Box 40">
            <a:extLst>
              <a:ext uri="{FF2B5EF4-FFF2-40B4-BE49-F238E27FC236}">
                <a16:creationId xmlns:a16="http://schemas.microsoft.com/office/drawing/2014/main" id="{A83DA990-A886-45E9-B846-5AAA3196B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68%</a:t>
            </a:r>
          </a:p>
        </p:txBody>
      </p:sp>
      <p:sp>
        <p:nvSpPr>
          <p:cNvPr id="22568" name="Freeform 41">
            <a:extLst>
              <a:ext uri="{FF2B5EF4-FFF2-40B4-BE49-F238E27FC236}">
                <a16:creationId xmlns:a16="http://schemas.microsoft.com/office/drawing/2014/main" id="{78ED8A42-86F2-4C3A-9006-445B95F391F7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Freeform 42">
            <a:extLst>
              <a:ext uri="{FF2B5EF4-FFF2-40B4-BE49-F238E27FC236}">
                <a16:creationId xmlns:a16="http://schemas.microsoft.com/office/drawing/2014/main" id="{6EA8A028-0B97-48F6-AFEB-4F5AFACFAB32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Text Box 43">
            <a:extLst>
              <a:ext uri="{FF2B5EF4-FFF2-40B4-BE49-F238E27FC236}">
                <a16:creationId xmlns:a16="http://schemas.microsoft.com/office/drawing/2014/main" id="{012F28BD-1BBD-49BE-92C9-BD4E389AA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43%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71" name="Text Box 44">
            <a:extLst>
              <a:ext uri="{FF2B5EF4-FFF2-40B4-BE49-F238E27FC236}">
                <a16:creationId xmlns:a16="http://schemas.microsoft.com/office/drawing/2014/main" id="{C40B21E2-B5E8-4F6B-83D0-DEBE90FA9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72" name="Text Box 45">
            <a:extLst>
              <a:ext uri="{FF2B5EF4-FFF2-40B4-BE49-F238E27FC236}">
                <a16:creationId xmlns:a16="http://schemas.microsoft.com/office/drawing/2014/main" id="{0C3EFE5A-0E15-406C-AB43-8E855ABD6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49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73" name="Freeform 46">
            <a:extLst>
              <a:ext uri="{FF2B5EF4-FFF2-40B4-BE49-F238E27FC236}">
                <a16:creationId xmlns:a16="http://schemas.microsoft.com/office/drawing/2014/main" id="{D98897D8-CE4F-4636-814E-68F926514C84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Text Box 47">
            <a:extLst>
              <a:ext uri="{FF2B5EF4-FFF2-40B4-BE49-F238E27FC236}">
                <a16:creationId xmlns:a16="http://schemas.microsoft.com/office/drawing/2014/main" id="{E214EDE0-A1F5-459C-B767-74F1E9846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75" name="Freeform 48">
            <a:extLst>
              <a:ext uri="{FF2B5EF4-FFF2-40B4-BE49-F238E27FC236}">
                <a16:creationId xmlns:a16="http://schemas.microsoft.com/office/drawing/2014/main" id="{1494C659-69A4-49EA-BB58-966CB9AE7277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Freeform 49">
            <a:extLst>
              <a:ext uri="{FF2B5EF4-FFF2-40B4-BE49-F238E27FC236}">
                <a16:creationId xmlns:a16="http://schemas.microsoft.com/office/drawing/2014/main" id="{5C2CF5F5-BFB9-43A2-81D3-22709E8CD61A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Freeform 50">
            <a:extLst>
              <a:ext uri="{FF2B5EF4-FFF2-40B4-BE49-F238E27FC236}">
                <a16:creationId xmlns:a16="http://schemas.microsoft.com/office/drawing/2014/main" id="{7A086C6C-7CDD-40C3-B58B-71166A611226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Freeform 51">
            <a:extLst>
              <a:ext uri="{FF2B5EF4-FFF2-40B4-BE49-F238E27FC236}">
                <a16:creationId xmlns:a16="http://schemas.microsoft.com/office/drawing/2014/main" id="{B3CB4D43-254B-40DA-BF3E-7BD6ACB9A7D7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Text Box 52">
            <a:extLst>
              <a:ext uri="{FF2B5EF4-FFF2-40B4-BE49-F238E27FC236}">
                <a16:creationId xmlns:a16="http://schemas.microsoft.com/office/drawing/2014/main" id="{44DDD582-E2EE-49EC-B0D2-18FAEB390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01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62%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80" name="Text Box 53">
            <a:extLst>
              <a:ext uri="{FF2B5EF4-FFF2-40B4-BE49-F238E27FC236}">
                <a16:creationId xmlns:a16="http://schemas.microsoft.com/office/drawing/2014/main" id="{86973EE4-A7E8-4362-99DC-46B0BA16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81" name="Text Box 54">
            <a:extLst>
              <a:ext uri="{FF2B5EF4-FFF2-40B4-BE49-F238E27FC236}">
                <a16:creationId xmlns:a16="http://schemas.microsoft.com/office/drawing/2014/main" id="{92F9728E-D8E5-4F7C-9F2A-05AC4F0CE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48%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82" name="Text Box 55">
            <a:extLst>
              <a:ext uri="{FF2B5EF4-FFF2-40B4-BE49-F238E27FC236}">
                <a16:creationId xmlns:a16="http://schemas.microsoft.com/office/drawing/2014/main" id="{6B62E040-48D9-4D23-A4C6-A050BEBE7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87%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2583" name="Picture 56" descr="C:\AGVISE Logo\Agvise-logo2000.jpg">
            <a:extLst>
              <a:ext uri="{FF2B5EF4-FFF2-40B4-BE49-F238E27FC236}">
                <a16:creationId xmlns:a16="http://schemas.microsoft.com/office/drawing/2014/main" id="{0C49CDF2-EA7C-4033-9991-57E8E069D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468438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84" name="Text Box 57">
            <a:extLst>
              <a:ext uri="{FF2B5EF4-FFF2-40B4-BE49-F238E27FC236}">
                <a16:creationId xmlns:a16="http://schemas.microsoft.com/office/drawing/2014/main" id="{7ECBE2D4-4CDE-45D8-8990-B350C24C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2275"/>
            <a:ext cx="857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Zinc less than 1.0 ppm</a:t>
            </a:r>
          </a:p>
        </p:txBody>
      </p:sp>
      <p:sp>
        <p:nvSpPr>
          <p:cNvPr id="22585" name="Text Box 58">
            <a:extLst>
              <a:ext uri="{FF2B5EF4-FFF2-40B4-BE49-F238E27FC236}">
                <a16:creationId xmlns:a16="http://schemas.microsoft.com/office/drawing/2014/main" id="{86C97A79-CCD6-4E49-8D7C-A8A03DFB0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86" name="Text Box 59">
            <a:extLst>
              <a:ext uri="{FF2B5EF4-FFF2-40B4-BE49-F238E27FC236}">
                <a16:creationId xmlns:a16="http://schemas.microsoft.com/office/drawing/2014/main" id="{269BC969-B75B-40B6-ACBF-7D0CA402B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22587" name="Text Box 60">
            <a:extLst>
              <a:ext uri="{FF2B5EF4-FFF2-40B4-BE49-F238E27FC236}">
                <a16:creationId xmlns:a16="http://schemas.microsoft.com/office/drawing/2014/main" id="{AC2EBF74-4550-4F4A-9F88-5A1FA6CCE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22588" name="Text Box 61">
            <a:extLst>
              <a:ext uri="{FF2B5EF4-FFF2-40B4-BE49-F238E27FC236}">
                <a16:creationId xmlns:a16="http://schemas.microsoft.com/office/drawing/2014/main" id="{1B417CC7-CBD6-4E92-BAA6-885CCFCBB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22589" name="Text Box 62">
            <a:extLst>
              <a:ext uri="{FF2B5EF4-FFF2-40B4-BE49-F238E27FC236}">
                <a16:creationId xmlns:a16="http://schemas.microsoft.com/office/drawing/2014/main" id="{2009E865-81E2-45F7-B302-93DD663B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22590" name="Text Box 63">
            <a:extLst>
              <a:ext uri="{FF2B5EF4-FFF2-40B4-BE49-F238E27FC236}">
                <a16:creationId xmlns:a16="http://schemas.microsoft.com/office/drawing/2014/main" id="{201447FB-6FF7-42D1-B8B1-FF7673552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2591" name="Text Box 64">
            <a:extLst>
              <a:ext uri="{FF2B5EF4-FFF2-40B4-BE49-F238E27FC236}">
                <a16:creationId xmlns:a16="http://schemas.microsoft.com/office/drawing/2014/main" id="{44B29A89-3270-430C-97B4-13E0D784B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22592" name="Text Box 65">
            <a:extLst>
              <a:ext uri="{FF2B5EF4-FFF2-40B4-BE49-F238E27FC236}">
                <a16:creationId xmlns:a16="http://schemas.microsoft.com/office/drawing/2014/main" id="{DA57D050-55D3-47FB-A88B-929CBCC80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24%</a:t>
            </a:r>
          </a:p>
        </p:txBody>
      </p:sp>
      <p:sp>
        <p:nvSpPr>
          <p:cNvPr id="22593" name="Text Box 66">
            <a:extLst>
              <a:ext uri="{FF2B5EF4-FFF2-40B4-BE49-F238E27FC236}">
                <a16:creationId xmlns:a16="http://schemas.microsoft.com/office/drawing/2014/main" id="{38492F03-6358-4A0A-9353-9A5710A63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56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22594" name="Text Box 67">
            <a:extLst>
              <a:ext uri="{FF2B5EF4-FFF2-40B4-BE49-F238E27FC236}">
                <a16:creationId xmlns:a16="http://schemas.microsoft.com/office/drawing/2014/main" id="{C9BC4B5B-FC59-4C64-9F09-3444E958E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52%</a:t>
            </a:r>
          </a:p>
        </p:txBody>
      </p:sp>
      <p:sp>
        <p:nvSpPr>
          <p:cNvPr id="22595" name="Text Box 68">
            <a:extLst>
              <a:ext uri="{FF2B5EF4-FFF2-40B4-BE49-F238E27FC236}">
                <a16:creationId xmlns:a16="http://schemas.microsoft.com/office/drawing/2014/main" id="{2BCBACD3-24B2-47D0-858E-D5A21AB3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47386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17%</a:t>
            </a:r>
          </a:p>
        </p:txBody>
      </p:sp>
      <p:sp>
        <p:nvSpPr>
          <p:cNvPr id="22596" name="Text Box 69">
            <a:extLst>
              <a:ext uri="{FF2B5EF4-FFF2-40B4-BE49-F238E27FC236}">
                <a16:creationId xmlns:a16="http://schemas.microsoft.com/office/drawing/2014/main" id="{ACD598AD-4D47-4504-9616-6C45509B0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</a:p>
        </p:txBody>
      </p:sp>
      <p:sp>
        <p:nvSpPr>
          <p:cNvPr id="22597" name="Text Box 70">
            <a:extLst>
              <a:ext uri="{FF2B5EF4-FFF2-40B4-BE49-F238E27FC236}">
                <a16:creationId xmlns:a16="http://schemas.microsoft.com/office/drawing/2014/main" id="{8311811C-68DA-4BEF-9284-BC49B3F27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891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22598" name="Text Box 71">
            <a:extLst>
              <a:ext uri="{FF2B5EF4-FFF2-40B4-BE49-F238E27FC236}">
                <a16:creationId xmlns:a16="http://schemas.microsoft.com/office/drawing/2014/main" id="{C083414A-94C9-42BB-88D0-A88113003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507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41%</a:t>
            </a:r>
          </a:p>
        </p:txBody>
      </p:sp>
      <p:sp>
        <p:nvSpPr>
          <p:cNvPr id="22599" name="Text Box 72">
            <a:extLst>
              <a:ext uri="{FF2B5EF4-FFF2-40B4-BE49-F238E27FC236}">
                <a16:creationId xmlns:a16="http://schemas.microsoft.com/office/drawing/2014/main" id="{0787D3E0-685A-40DA-94EA-B5E7162F2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5638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57%</a:t>
            </a:r>
          </a:p>
        </p:txBody>
      </p:sp>
      <p:sp>
        <p:nvSpPr>
          <p:cNvPr id="22600" name="Text Box 73">
            <a:extLst>
              <a:ext uri="{FF2B5EF4-FFF2-40B4-BE49-F238E27FC236}">
                <a16:creationId xmlns:a16="http://schemas.microsoft.com/office/drawing/2014/main" id="{6B857ADB-1A7E-40F1-9FB1-E4902E2B7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891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77%</a:t>
            </a:r>
          </a:p>
        </p:txBody>
      </p:sp>
      <p:sp>
        <p:nvSpPr>
          <p:cNvPr id="22601" name="Text Box 74">
            <a:extLst>
              <a:ext uri="{FF2B5EF4-FFF2-40B4-BE49-F238E27FC236}">
                <a16:creationId xmlns:a16="http://schemas.microsoft.com/office/drawing/2014/main" id="{B6FF5D3D-BF10-4D7E-AC9B-67C0F826B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191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17%</a:t>
            </a:r>
          </a:p>
        </p:txBody>
      </p:sp>
      <p:sp>
        <p:nvSpPr>
          <p:cNvPr id="22602" name="Text Box 75">
            <a:extLst>
              <a:ext uri="{FF2B5EF4-FFF2-40B4-BE49-F238E27FC236}">
                <a16:creationId xmlns:a16="http://schemas.microsoft.com/office/drawing/2014/main" id="{671B970D-30E1-4931-942D-95ED14743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3581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47%</a:t>
            </a:r>
          </a:p>
        </p:txBody>
      </p:sp>
      <p:sp>
        <p:nvSpPr>
          <p:cNvPr id="22603" name="Freeform 51">
            <a:extLst>
              <a:ext uri="{FF2B5EF4-FFF2-40B4-BE49-F238E27FC236}">
                <a16:creationId xmlns:a16="http://schemas.microsoft.com/office/drawing/2014/main" id="{DEFBB539-320D-446A-B8CE-85E5D2308CE2}"/>
              </a:ext>
            </a:extLst>
          </p:cNvPr>
          <p:cNvSpPr>
            <a:spLocks/>
          </p:cNvSpPr>
          <p:nvPr/>
        </p:nvSpPr>
        <p:spPr bwMode="auto">
          <a:xfrm>
            <a:off x="4722813" y="2309813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Text Box 52">
            <a:extLst>
              <a:ext uri="{FF2B5EF4-FFF2-40B4-BE49-F238E27FC236}">
                <a16:creationId xmlns:a16="http://schemas.microsoft.com/office/drawing/2014/main" id="{B11388ED-0C40-4EE2-8AF7-E9529339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2449513"/>
            <a:ext cx="64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66%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605" name="Text Box 38">
            <a:extLst>
              <a:ext uri="{FF2B5EF4-FFF2-40B4-BE49-F238E27FC236}">
                <a16:creationId xmlns:a16="http://schemas.microsoft.com/office/drawing/2014/main" id="{AF27BC0E-0629-4ECD-959A-D0D167F9D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89%</a:t>
            </a:r>
          </a:p>
        </p:txBody>
      </p:sp>
      <p:grpSp>
        <p:nvGrpSpPr>
          <p:cNvPr id="22606" name="Group 82">
            <a:extLst>
              <a:ext uri="{FF2B5EF4-FFF2-40B4-BE49-F238E27FC236}">
                <a16:creationId xmlns:a16="http://schemas.microsoft.com/office/drawing/2014/main" id="{C9900493-E732-49F2-A776-0F8A917026CE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D245237-37C7-49E3-A473-78224540BE76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E4ADF68E-EAA4-4173-AAC9-E2BBD04D23E0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8046901E-AABA-4BAA-BC52-BFB4E311636B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52A3EE8-E4CE-4481-89F3-E8264DB4210E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>
            <a:extLst>
              <a:ext uri="{FF2B5EF4-FFF2-40B4-BE49-F238E27FC236}">
                <a16:creationId xmlns:a16="http://schemas.microsoft.com/office/drawing/2014/main" id="{B274FD96-1593-4AF5-8CDF-362DC87242B6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5" name="Freeform 3">
            <a:extLst>
              <a:ext uri="{FF2B5EF4-FFF2-40B4-BE49-F238E27FC236}">
                <a16:creationId xmlns:a16="http://schemas.microsoft.com/office/drawing/2014/main" id="{E3CB8275-3CBC-4FFC-BC53-8730B0AECDEE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Freeform 4">
            <a:extLst>
              <a:ext uri="{FF2B5EF4-FFF2-40B4-BE49-F238E27FC236}">
                <a16:creationId xmlns:a16="http://schemas.microsoft.com/office/drawing/2014/main" id="{9D993F1F-7B6A-4B9A-BF30-680ADC5528EA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Freeform 5">
            <a:extLst>
              <a:ext uri="{FF2B5EF4-FFF2-40B4-BE49-F238E27FC236}">
                <a16:creationId xmlns:a16="http://schemas.microsoft.com/office/drawing/2014/main" id="{C00D381F-E757-4440-BE6A-DBCD15283C65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>
            <a:extLst>
              <a:ext uri="{FF2B5EF4-FFF2-40B4-BE49-F238E27FC236}">
                <a16:creationId xmlns:a16="http://schemas.microsoft.com/office/drawing/2014/main" id="{29658E6E-5A2E-4868-B76A-B9A005C997E8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Freeform 7">
            <a:extLst>
              <a:ext uri="{FF2B5EF4-FFF2-40B4-BE49-F238E27FC236}">
                <a16:creationId xmlns:a16="http://schemas.microsoft.com/office/drawing/2014/main" id="{70E68F1D-61AD-4AF5-80B8-7B1578D0B138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Freeform 8">
            <a:extLst>
              <a:ext uri="{FF2B5EF4-FFF2-40B4-BE49-F238E27FC236}">
                <a16:creationId xmlns:a16="http://schemas.microsoft.com/office/drawing/2014/main" id="{788DFC36-66AE-4275-B83E-B4559449C0ED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Freeform 9">
            <a:extLst>
              <a:ext uri="{FF2B5EF4-FFF2-40B4-BE49-F238E27FC236}">
                <a16:creationId xmlns:a16="http://schemas.microsoft.com/office/drawing/2014/main" id="{9A49E03E-352A-4C95-B20E-D6C950667E30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Freeform 10">
            <a:extLst>
              <a:ext uri="{FF2B5EF4-FFF2-40B4-BE49-F238E27FC236}">
                <a16:creationId xmlns:a16="http://schemas.microsoft.com/office/drawing/2014/main" id="{79FCA806-DC39-4459-8D03-5EA1B82F5B8D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Text Box 11">
            <a:extLst>
              <a:ext uri="{FF2B5EF4-FFF2-40B4-BE49-F238E27FC236}">
                <a16:creationId xmlns:a16="http://schemas.microsoft.com/office/drawing/2014/main" id="{DA139750-FB96-4748-945F-5B0B21720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7596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Sulfur less than 15 lb/a</a:t>
            </a:r>
          </a:p>
        </p:txBody>
      </p:sp>
      <p:sp>
        <p:nvSpPr>
          <p:cNvPr id="23564" name="Text Box 12">
            <a:extLst>
              <a:ext uri="{FF2B5EF4-FFF2-40B4-BE49-F238E27FC236}">
                <a16:creationId xmlns:a16="http://schemas.microsoft.com/office/drawing/2014/main" id="{E8772081-FB72-4D19-82AE-4E92D87F2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296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</a:t>
            </a:r>
          </a:p>
        </p:txBody>
      </p:sp>
      <p:pic>
        <p:nvPicPr>
          <p:cNvPr id="23565" name="Picture 13" descr="C:\AGVISE Logo\Agvise-logo2000.jpg">
            <a:extLst>
              <a:ext uri="{FF2B5EF4-FFF2-40B4-BE49-F238E27FC236}">
                <a16:creationId xmlns:a16="http://schemas.microsoft.com/office/drawing/2014/main" id="{DC426557-50CD-4984-93F9-8FE5F6BB9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6" name="Text Box 14">
            <a:extLst>
              <a:ext uri="{FF2B5EF4-FFF2-40B4-BE49-F238E27FC236}">
                <a16:creationId xmlns:a16="http://schemas.microsoft.com/office/drawing/2014/main" id="{03CAC504-1A65-423E-A70A-40A53618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34%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05847F45-E1FF-4B46-8052-2561E166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6E46CDDB-CCFB-4A43-A25F-32A470BB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32%</a:t>
            </a:r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F3707D2D-156E-4298-AB7E-9F6C5608B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54%</a:t>
            </a:r>
          </a:p>
        </p:txBody>
      </p:sp>
      <p:sp>
        <p:nvSpPr>
          <p:cNvPr id="23570" name="Text Box 18">
            <a:extLst>
              <a:ext uri="{FF2B5EF4-FFF2-40B4-BE49-F238E27FC236}">
                <a16:creationId xmlns:a16="http://schemas.microsoft.com/office/drawing/2014/main" id="{954D00F7-6C34-4BFC-B325-93AD13827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23571" name="TextBox 19">
            <a:extLst>
              <a:ext uri="{FF2B5EF4-FFF2-40B4-BE49-F238E27FC236}">
                <a16:creationId xmlns:a16="http://schemas.microsoft.com/office/drawing/2014/main" id="{7AE54363-BEC2-470F-8FBE-E03BB8320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>
            <a:extLst>
              <a:ext uri="{FF2B5EF4-FFF2-40B4-BE49-F238E27FC236}">
                <a16:creationId xmlns:a16="http://schemas.microsoft.com/office/drawing/2014/main" id="{4863BEC6-3E5C-40A9-B61F-3918C07C4FBD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609600" cy="914400"/>
          </a:xfrm>
          <a:custGeom>
            <a:avLst/>
            <a:gdLst>
              <a:gd name="T0" fmla="*/ 0 w 384"/>
              <a:gd name="T1" fmla="*/ 2147483646 h 576"/>
              <a:gd name="T2" fmla="*/ 2147483646 w 384"/>
              <a:gd name="T3" fmla="*/ 2147483646 h 576"/>
              <a:gd name="T4" fmla="*/ 2147483646 w 384"/>
              <a:gd name="T5" fmla="*/ 2147483646 h 576"/>
              <a:gd name="T6" fmla="*/ 2147483646 w 384"/>
              <a:gd name="T7" fmla="*/ 2147483646 h 576"/>
              <a:gd name="T8" fmla="*/ 2147483646 w 384"/>
              <a:gd name="T9" fmla="*/ 0 h 576"/>
              <a:gd name="T10" fmla="*/ 2147483646 w 384"/>
              <a:gd name="T11" fmla="*/ 0 h 576"/>
              <a:gd name="T12" fmla="*/ 0 w 384"/>
              <a:gd name="T13" fmla="*/ 2147483646 h 576"/>
              <a:gd name="T14" fmla="*/ 0 w 384"/>
              <a:gd name="T15" fmla="*/ 2147483646 h 576"/>
              <a:gd name="T16" fmla="*/ 0 w 384"/>
              <a:gd name="T17" fmla="*/ 2147483646 h 5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76"/>
              <a:gd name="T29" fmla="*/ 384 w 384"/>
              <a:gd name="T30" fmla="*/ 576 h 5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76">
                <a:moveTo>
                  <a:pt x="0" y="576"/>
                </a:moveTo>
                <a:lnTo>
                  <a:pt x="384" y="576"/>
                </a:lnTo>
                <a:lnTo>
                  <a:pt x="384" y="432"/>
                </a:lnTo>
                <a:lnTo>
                  <a:pt x="336" y="48"/>
                </a:lnTo>
                <a:lnTo>
                  <a:pt x="336" y="0"/>
                </a:lnTo>
                <a:lnTo>
                  <a:pt x="48" y="0"/>
                </a:lnTo>
                <a:lnTo>
                  <a:pt x="0" y="288"/>
                </a:lnTo>
                <a:lnTo>
                  <a:pt x="0" y="528"/>
                </a:lnTo>
                <a:lnTo>
                  <a:pt x="0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Freeform 3">
            <a:extLst>
              <a:ext uri="{FF2B5EF4-FFF2-40B4-BE49-F238E27FC236}">
                <a16:creationId xmlns:a16="http://schemas.microsoft.com/office/drawing/2014/main" id="{61E34B43-82C2-489D-A989-393EA770ED4F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Freeform 4">
            <a:extLst>
              <a:ext uri="{FF2B5EF4-FFF2-40B4-BE49-F238E27FC236}">
                <a16:creationId xmlns:a16="http://schemas.microsoft.com/office/drawing/2014/main" id="{01C4E13F-FCAD-4996-8FFA-FF2ED08B912B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Freeform 5">
            <a:extLst>
              <a:ext uri="{FF2B5EF4-FFF2-40B4-BE49-F238E27FC236}">
                <a16:creationId xmlns:a16="http://schemas.microsoft.com/office/drawing/2014/main" id="{4E80C6D3-55D9-45C5-9E1D-141E11EB70BC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Freeform 6">
            <a:extLst>
              <a:ext uri="{FF2B5EF4-FFF2-40B4-BE49-F238E27FC236}">
                <a16:creationId xmlns:a16="http://schemas.microsoft.com/office/drawing/2014/main" id="{FB56FEC6-39E0-41FC-B155-2F0281DE5139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Freeform 7">
            <a:extLst>
              <a:ext uri="{FF2B5EF4-FFF2-40B4-BE49-F238E27FC236}">
                <a16:creationId xmlns:a16="http://schemas.microsoft.com/office/drawing/2014/main" id="{C2BDEA95-0F89-4FD8-9CBC-19526F1F1A2A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Freeform 8">
            <a:extLst>
              <a:ext uri="{FF2B5EF4-FFF2-40B4-BE49-F238E27FC236}">
                <a16:creationId xmlns:a16="http://schemas.microsoft.com/office/drawing/2014/main" id="{9463BB07-3D79-4AEA-BE5F-4F4129EFBFBF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Freeform 9">
            <a:extLst>
              <a:ext uri="{FF2B5EF4-FFF2-40B4-BE49-F238E27FC236}">
                <a16:creationId xmlns:a16="http://schemas.microsoft.com/office/drawing/2014/main" id="{B33027EC-BEA3-44AC-A980-391DA0214455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Freeform 10">
            <a:extLst>
              <a:ext uri="{FF2B5EF4-FFF2-40B4-BE49-F238E27FC236}">
                <a16:creationId xmlns:a16="http://schemas.microsoft.com/office/drawing/2014/main" id="{37D54F28-0EFD-4018-A76D-B0E505042D01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Freeform 11">
            <a:extLst>
              <a:ext uri="{FF2B5EF4-FFF2-40B4-BE49-F238E27FC236}">
                <a16:creationId xmlns:a16="http://schemas.microsoft.com/office/drawing/2014/main" id="{2AACFA0C-7C26-46A1-9BE8-E41C2A121EE1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Freeform 12">
            <a:extLst>
              <a:ext uri="{FF2B5EF4-FFF2-40B4-BE49-F238E27FC236}">
                <a16:creationId xmlns:a16="http://schemas.microsoft.com/office/drawing/2014/main" id="{02E699F4-AAAD-47AA-999A-8EEB7D7DC5EB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Freeform 13">
            <a:extLst>
              <a:ext uri="{FF2B5EF4-FFF2-40B4-BE49-F238E27FC236}">
                <a16:creationId xmlns:a16="http://schemas.microsoft.com/office/drawing/2014/main" id="{F6BF1F55-BF57-4236-86CB-865BC97EC7BF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Freeform 14">
            <a:extLst>
              <a:ext uri="{FF2B5EF4-FFF2-40B4-BE49-F238E27FC236}">
                <a16:creationId xmlns:a16="http://schemas.microsoft.com/office/drawing/2014/main" id="{EDA05F4A-3E24-4861-AF28-B0FD15EE1F74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Freeform 15">
            <a:extLst>
              <a:ext uri="{FF2B5EF4-FFF2-40B4-BE49-F238E27FC236}">
                <a16:creationId xmlns:a16="http://schemas.microsoft.com/office/drawing/2014/main" id="{FD346E63-A99E-4EFC-A0CB-EC7EED163B44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6" name="Freeform 16">
            <a:extLst>
              <a:ext uri="{FF2B5EF4-FFF2-40B4-BE49-F238E27FC236}">
                <a16:creationId xmlns:a16="http://schemas.microsoft.com/office/drawing/2014/main" id="{C2FE528C-B4D4-4983-BC10-DB34DE32BE51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Freeform 17">
            <a:extLst>
              <a:ext uri="{FF2B5EF4-FFF2-40B4-BE49-F238E27FC236}">
                <a16:creationId xmlns:a16="http://schemas.microsoft.com/office/drawing/2014/main" id="{E64F9289-6881-405E-B1D3-9BB5D73F6B14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Freeform 18">
            <a:extLst>
              <a:ext uri="{FF2B5EF4-FFF2-40B4-BE49-F238E27FC236}">
                <a16:creationId xmlns:a16="http://schemas.microsoft.com/office/drawing/2014/main" id="{88ECA76A-A7E3-4EFF-82FE-431EC02EA2AB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Freeform 19">
            <a:extLst>
              <a:ext uri="{FF2B5EF4-FFF2-40B4-BE49-F238E27FC236}">
                <a16:creationId xmlns:a16="http://schemas.microsoft.com/office/drawing/2014/main" id="{CE5BE603-7E20-4FBD-8E99-3EF0FEF9C0DA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Freeform 20">
            <a:extLst>
              <a:ext uri="{FF2B5EF4-FFF2-40B4-BE49-F238E27FC236}">
                <a16:creationId xmlns:a16="http://schemas.microsoft.com/office/drawing/2014/main" id="{851D131F-FA14-4833-96C0-37BA41A8117A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Freeform 21">
            <a:extLst>
              <a:ext uri="{FF2B5EF4-FFF2-40B4-BE49-F238E27FC236}">
                <a16:creationId xmlns:a16="http://schemas.microsoft.com/office/drawing/2014/main" id="{6DD7D4B3-72AF-4602-98A2-C202AF1E1BF4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Freeform 22">
            <a:extLst>
              <a:ext uri="{FF2B5EF4-FFF2-40B4-BE49-F238E27FC236}">
                <a16:creationId xmlns:a16="http://schemas.microsoft.com/office/drawing/2014/main" id="{CCC8FE93-97DC-4D03-8D83-72F84280E86F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3" name="Freeform 23">
            <a:extLst>
              <a:ext uri="{FF2B5EF4-FFF2-40B4-BE49-F238E27FC236}">
                <a16:creationId xmlns:a16="http://schemas.microsoft.com/office/drawing/2014/main" id="{EC167693-4E69-4501-A014-4293DED9B97B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Freeform 24">
            <a:extLst>
              <a:ext uri="{FF2B5EF4-FFF2-40B4-BE49-F238E27FC236}">
                <a16:creationId xmlns:a16="http://schemas.microsoft.com/office/drawing/2014/main" id="{42A0676E-29EE-48DC-A09A-5D7DE7F4B1CD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Freeform 25">
            <a:extLst>
              <a:ext uri="{FF2B5EF4-FFF2-40B4-BE49-F238E27FC236}">
                <a16:creationId xmlns:a16="http://schemas.microsoft.com/office/drawing/2014/main" id="{932914EF-364D-4A1B-9337-C4DD44B9990F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6" name="Freeform 26">
            <a:extLst>
              <a:ext uri="{FF2B5EF4-FFF2-40B4-BE49-F238E27FC236}">
                <a16:creationId xmlns:a16="http://schemas.microsoft.com/office/drawing/2014/main" id="{90B7F2BE-F1D4-49A0-BF0C-1C28BBBC1155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7" name="Freeform 27">
            <a:extLst>
              <a:ext uri="{FF2B5EF4-FFF2-40B4-BE49-F238E27FC236}">
                <a16:creationId xmlns:a16="http://schemas.microsoft.com/office/drawing/2014/main" id="{8A054BF5-DE92-4EBD-A93D-F757CD422B11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8" name="Freeform 28">
            <a:extLst>
              <a:ext uri="{FF2B5EF4-FFF2-40B4-BE49-F238E27FC236}">
                <a16:creationId xmlns:a16="http://schemas.microsoft.com/office/drawing/2014/main" id="{2D61718F-46A7-437D-9A35-E5438FBC565D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Freeform 29">
            <a:extLst>
              <a:ext uri="{FF2B5EF4-FFF2-40B4-BE49-F238E27FC236}">
                <a16:creationId xmlns:a16="http://schemas.microsoft.com/office/drawing/2014/main" id="{81EC4275-A717-48F7-B53E-7263AB26F33A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0" name="Freeform 30">
            <a:extLst>
              <a:ext uri="{FF2B5EF4-FFF2-40B4-BE49-F238E27FC236}">
                <a16:creationId xmlns:a16="http://schemas.microsoft.com/office/drawing/2014/main" id="{0CBD11C2-087D-4813-A0C5-8F20ECF9CC35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1" name="Text Box 31">
            <a:extLst>
              <a:ext uri="{FF2B5EF4-FFF2-40B4-BE49-F238E27FC236}">
                <a16:creationId xmlns:a16="http://schemas.microsoft.com/office/drawing/2014/main" id="{1CD6F491-0B6C-45E1-AFB0-2E71A7C80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347345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25632" name="Text Box 32">
            <a:extLst>
              <a:ext uri="{FF2B5EF4-FFF2-40B4-BE49-F238E27FC236}">
                <a16:creationId xmlns:a16="http://schemas.microsoft.com/office/drawing/2014/main" id="{3BA0D884-2FAE-4A7C-B873-1ACF78E17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988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7%</a:t>
            </a:r>
          </a:p>
        </p:txBody>
      </p:sp>
      <p:sp>
        <p:nvSpPr>
          <p:cNvPr id="25633" name="Text Box 33">
            <a:extLst>
              <a:ext uri="{FF2B5EF4-FFF2-40B4-BE49-F238E27FC236}">
                <a16:creationId xmlns:a16="http://schemas.microsoft.com/office/drawing/2014/main" id="{0DC1D5EB-5967-4888-9B07-D1B5BC447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14%</a:t>
            </a:r>
          </a:p>
        </p:txBody>
      </p:sp>
      <p:sp>
        <p:nvSpPr>
          <p:cNvPr id="25634" name="Text Box 34">
            <a:extLst>
              <a:ext uri="{FF2B5EF4-FFF2-40B4-BE49-F238E27FC236}">
                <a16:creationId xmlns:a16="http://schemas.microsoft.com/office/drawing/2014/main" id="{D497898D-67FB-48B5-B73C-A1D4A9DCC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29%</a:t>
            </a:r>
          </a:p>
        </p:txBody>
      </p:sp>
      <p:sp>
        <p:nvSpPr>
          <p:cNvPr id="25635" name="Text Box 35">
            <a:extLst>
              <a:ext uri="{FF2B5EF4-FFF2-40B4-BE49-F238E27FC236}">
                <a16:creationId xmlns:a16="http://schemas.microsoft.com/office/drawing/2014/main" id="{A6039957-4EF4-4DEC-AE65-7AB340BEB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20%</a:t>
            </a:r>
          </a:p>
        </p:txBody>
      </p:sp>
      <p:sp>
        <p:nvSpPr>
          <p:cNvPr id="25636" name="Text Box 36">
            <a:extLst>
              <a:ext uri="{FF2B5EF4-FFF2-40B4-BE49-F238E27FC236}">
                <a16:creationId xmlns:a16="http://schemas.microsoft.com/office/drawing/2014/main" id="{CD0DE4B9-F028-4AC6-82E9-C86CA9FBB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36%</a:t>
            </a:r>
          </a:p>
        </p:txBody>
      </p:sp>
      <p:sp>
        <p:nvSpPr>
          <p:cNvPr id="25637" name="Text Box 37">
            <a:extLst>
              <a:ext uri="{FF2B5EF4-FFF2-40B4-BE49-F238E27FC236}">
                <a16:creationId xmlns:a16="http://schemas.microsoft.com/office/drawing/2014/main" id="{90246C56-BA16-4500-9F89-5CF3CDF28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5" y="342900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25638" name="Text Box 38">
            <a:extLst>
              <a:ext uri="{FF2B5EF4-FFF2-40B4-BE49-F238E27FC236}">
                <a16:creationId xmlns:a16="http://schemas.microsoft.com/office/drawing/2014/main" id="{F33BFB4F-58A5-41CE-A465-230335F04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27%</a:t>
            </a:r>
          </a:p>
        </p:txBody>
      </p:sp>
      <p:sp>
        <p:nvSpPr>
          <p:cNvPr id="25639" name="Text Box 39">
            <a:extLst>
              <a:ext uri="{FF2B5EF4-FFF2-40B4-BE49-F238E27FC236}">
                <a16:creationId xmlns:a16="http://schemas.microsoft.com/office/drawing/2014/main" id="{4A15A8D6-1486-432D-B98C-A25255918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3" y="35464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7%</a:t>
            </a:r>
          </a:p>
        </p:txBody>
      </p:sp>
      <p:sp>
        <p:nvSpPr>
          <p:cNvPr id="25640" name="Freeform 40">
            <a:extLst>
              <a:ext uri="{FF2B5EF4-FFF2-40B4-BE49-F238E27FC236}">
                <a16:creationId xmlns:a16="http://schemas.microsoft.com/office/drawing/2014/main" id="{8A2E271C-8CBC-42FE-B229-D56FC7D1DBD2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Freeform 41">
            <a:extLst>
              <a:ext uri="{FF2B5EF4-FFF2-40B4-BE49-F238E27FC236}">
                <a16:creationId xmlns:a16="http://schemas.microsoft.com/office/drawing/2014/main" id="{E248ADB1-1DD2-4A0B-8C8D-7672E39E194B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Text Box 42">
            <a:extLst>
              <a:ext uri="{FF2B5EF4-FFF2-40B4-BE49-F238E27FC236}">
                <a16:creationId xmlns:a16="http://schemas.microsoft.com/office/drawing/2014/main" id="{C4949D34-9962-4840-8268-CC145E90D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4810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43" name="Text Box 43">
            <a:extLst>
              <a:ext uri="{FF2B5EF4-FFF2-40B4-BE49-F238E27FC236}">
                <a16:creationId xmlns:a16="http://schemas.microsoft.com/office/drawing/2014/main" id="{CC6531A1-9968-4B6C-9259-777B2E7D5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44" name="Text Box 44">
            <a:extLst>
              <a:ext uri="{FF2B5EF4-FFF2-40B4-BE49-F238E27FC236}">
                <a16:creationId xmlns:a16="http://schemas.microsoft.com/office/drawing/2014/main" id="{EFAAFF1D-F58A-49CD-ABC0-2529A82B0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494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45" name="Freeform 45">
            <a:extLst>
              <a:ext uri="{FF2B5EF4-FFF2-40B4-BE49-F238E27FC236}">
                <a16:creationId xmlns:a16="http://schemas.microsoft.com/office/drawing/2014/main" id="{A4ED97CD-8F30-4DCA-94A1-11EE612F48FD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6" name="Text Box 46">
            <a:extLst>
              <a:ext uri="{FF2B5EF4-FFF2-40B4-BE49-F238E27FC236}">
                <a16:creationId xmlns:a16="http://schemas.microsoft.com/office/drawing/2014/main" id="{4AF9B0D9-D091-4A94-A4A6-A7300A59DD24}"/>
              </a:ext>
            </a:extLst>
          </p:cNvPr>
          <p:cNvSpPr txBox="1">
            <a:spLocks noChangeArrowheads="1"/>
          </p:cNvSpPr>
          <p:nvPr/>
        </p:nvSpPr>
        <p:spPr bwMode="auto">
          <a:xfrm rot="319382">
            <a:off x="4102100" y="2511425"/>
            <a:ext cx="519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47" name="Freeform 47">
            <a:extLst>
              <a:ext uri="{FF2B5EF4-FFF2-40B4-BE49-F238E27FC236}">
                <a16:creationId xmlns:a16="http://schemas.microsoft.com/office/drawing/2014/main" id="{E6F2C38F-F4F5-4FB6-8DEA-B3BE9C6DF293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Freeform 48">
            <a:extLst>
              <a:ext uri="{FF2B5EF4-FFF2-40B4-BE49-F238E27FC236}">
                <a16:creationId xmlns:a16="http://schemas.microsoft.com/office/drawing/2014/main" id="{35B6D831-12FB-464E-882B-A079B2BDF333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Freeform 49">
            <a:extLst>
              <a:ext uri="{FF2B5EF4-FFF2-40B4-BE49-F238E27FC236}">
                <a16:creationId xmlns:a16="http://schemas.microsoft.com/office/drawing/2014/main" id="{8FC2E537-1929-4C65-A0C5-423C8B4CAEB8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50" name="Freeform 50">
            <a:extLst>
              <a:ext uri="{FF2B5EF4-FFF2-40B4-BE49-F238E27FC236}">
                <a16:creationId xmlns:a16="http://schemas.microsoft.com/office/drawing/2014/main" id="{744A029B-85A8-41A7-B0A2-2F77C1F264F9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51" name="Freeform 51">
            <a:extLst>
              <a:ext uri="{FF2B5EF4-FFF2-40B4-BE49-F238E27FC236}">
                <a16:creationId xmlns:a16="http://schemas.microsoft.com/office/drawing/2014/main" id="{58B493A6-6EF6-478F-96D5-418498AAD7B0}"/>
              </a:ext>
            </a:extLst>
          </p:cNvPr>
          <p:cNvSpPr>
            <a:spLocks/>
          </p:cNvSpPr>
          <p:nvPr/>
        </p:nvSpPr>
        <p:spPr bwMode="auto">
          <a:xfrm>
            <a:off x="4700588" y="2286000"/>
            <a:ext cx="695325" cy="760413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52" name="Text Box 52">
            <a:extLst>
              <a:ext uri="{FF2B5EF4-FFF2-40B4-BE49-F238E27FC236}">
                <a16:creationId xmlns:a16="http://schemas.microsoft.com/office/drawing/2014/main" id="{F5796AB6-B9E6-4DB4-BE31-1C6DB04C0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5257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53" name="Text Box 53">
            <a:extLst>
              <a:ext uri="{FF2B5EF4-FFF2-40B4-BE49-F238E27FC236}">
                <a16:creationId xmlns:a16="http://schemas.microsoft.com/office/drawing/2014/main" id="{4C477B56-F293-40C9-B868-01BD409EF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018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54" name="Text Box 54">
            <a:extLst>
              <a:ext uri="{FF2B5EF4-FFF2-40B4-BE49-F238E27FC236}">
                <a16:creationId xmlns:a16="http://schemas.microsoft.com/office/drawing/2014/main" id="{2DAAA127-43C9-4FC0-881E-26430C11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55" name="Text Box 55">
            <a:extLst>
              <a:ext uri="{FF2B5EF4-FFF2-40B4-BE49-F238E27FC236}">
                <a16:creationId xmlns:a16="http://schemas.microsoft.com/office/drawing/2014/main" id="{425A3EAC-5AB2-4497-9C51-D1187B11E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56" name="Text Box 56">
            <a:extLst>
              <a:ext uri="{FF2B5EF4-FFF2-40B4-BE49-F238E27FC236}">
                <a16:creationId xmlns:a16="http://schemas.microsoft.com/office/drawing/2014/main" id="{ADECB019-A62D-4860-9ABC-5291B2C5D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87650"/>
            <a:ext cx="4810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5%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5657" name="Picture 57" descr="C:\AGVISE Logo\Agvise-logo2000.jpg">
            <a:extLst>
              <a:ext uri="{FF2B5EF4-FFF2-40B4-BE49-F238E27FC236}">
                <a16:creationId xmlns:a16="http://schemas.microsoft.com/office/drawing/2014/main" id="{D6275F3D-7BB8-403F-8AD1-C7735C471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571625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58" name="Text Box 58">
            <a:extLst>
              <a:ext uri="{FF2B5EF4-FFF2-40B4-BE49-F238E27FC236}">
                <a16:creationId xmlns:a16="http://schemas.microsoft.com/office/drawing/2014/main" id="{D4C54E4D-DE16-45D4-A7F6-50408F6A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2275"/>
            <a:ext cx="86407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Sulfur less than 15 lb/a</a:t>
            </a:r>
          </a:p>
        </p:txBody>
      </p:sp>
      <p:sp>
        <p:nvSpPr>
          <p:cNvPr id="25659" name="Text Box 59">
            <a:extLst>
              <a:ext uri="{FF2B5EF4-FFF2-40B4-BE49-F238E27FC236}">
                <a16:creationId xmlns:a16="http://schemas.microsoft.com/office/drawing/2014/main" id="{27DE908E-EE47-4251-A669-BC70CD4C6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60" name="Text Box 60">
            <a:extLst>
              <a:ext uri="{FF2B5EF4-FFF2-40B4-BE49-F238E27FC236}">
                <a16:creationId xmlns:a16="http://schemas.microsoft.com/office/drawing/2014/main" id="{4B1D86F3-7AC2-49A2-A5AD-C26E80CFC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25661" name="Text Box 61">
            <a:extLst>
              <a:ext uri="{FF2B5EF4-FFF2-40B4-BE49-F238E27FC236}">
                <a16:creationId xmlns:a16="http://schemas.microsoft.com/office/drawing/2014/main" id="{838FEB21-3458-4906-B8FC-F784B0D7D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25662" name="Text Box 62">
            <a:extLst>
              <a:ext uri="{FF2B5EF4-FFF2-40B4-BE49-F238E27FC236}">
                <a16:creationId xmlns:a16="http://schemas.microsoft.com/office/drawing/2014/main" id="{CB238F99-DF25-4EAE-B080-F472BCB43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25663" name="Text Box 63">
            <a:extLst>
              <a:ext uri="{FF2B5EF4-FFF2-40B4-BE49-F238E27FC236}">
                <a16:creationId xmlns:a16="http://schemas.microsoft.com/office/drawing/2014/main" id="{73EAE6D5-A1F5-4E9A-AEA4-8A8B47C87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25664" name="Text Box 64">
            <a:extLst>
              <a:ext uri="{FF2B5EF4-FFF2-40B4-BE49-F238E27FC236}">
                <a16:creationId xmlns:a16="http://schemas.microsoft.com/office/drawing/2014/main" id="{6D27F7BD-CA0C-477A-91B3-046793719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5665" name="Line 65">
            <a:extLst>
              <a:ext uri="{FF2B5EF4-FFF2-40B4-BE49-F238E27FC236}">
                <a16:creationId xmlns:a16="http://schemas.microsoft.com/office/drawing/2014/main" id="{187E15FA-D37D-4830-8809-B89EB5F68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8006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6" name="Text Box 66">
            <a:extLst>
              <a:ext uri="{FF2B5EF4-FFF2-40B4-BE49-F238E27FC236}">
                <a16:creationId xmlns:a16="http://schemas.microsoft.com/office/drawing/2014/main" id="{FB8CCA07-A33E-4874-B7A2-4CAD56CEC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5" y="4267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25667" name="Text Box 67">
            <a:extLst>
              <a:ext uri="{FF2B5EF4-FFF2-40B4-BE49-F238E27FC236}">
                <a16:creationId xmlns:a16="http://schemas.microsoft.com/office/drawing/2014/main" id="{6EAFE617-F961-4983-B0EB-396F1B84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80%</a:t>
            </a:r>
          </a:p>
        </p:txBody>
      </p:sp>
      <p:sp>
        <p:nvSpPr>
          <p:cNvPr id="25668" name="Text Box 68">
            <a:extLst>
              <a:ext uri="{FF2B5EF4-FFF2-40B4-BE49-F238E27FC236}">
                <a16:creationId xmlns:a16="http://schemas.microsoft.com/office/drawing/2014/main" id="{077BA9C9-BDBE-42BF-AD4E-151120940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73%</a:t>
            </a:r>
          </a:p>
        </p:txBody>
      </p:sp>
      <p:sp>
        <p:nvSpPr>
          <p:cNvPr id="25669" name="Text Box 69">
            <a:extLst>
              <a:ext uri="{FF2B5EF4-FFF2-40B4-BE49-F238E27FC236}">
                <a16:creationId xmlns:a16="http://schemas.microsoft.com/office/drawing/2014/main" id="{E5A16447-376C-4FC1-A0F3-269A53373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89%</a:t>
            </a:r>
          </a:p>
        </p:txBody>
      </p:sp>
      <p:sp>
        <p:nvSpPr>
          <p:cNvPr id="25670" name="Text Box 70">
            <a:extLst>
              <a:ext uri="{FF2B5EF4-FFF2-40B4-BE49-F238E27FC236}">
                <a16:creationId xmlns:a16="http://schemas.microsoft.com/office/drawing/2014/main" id="{A8A0C45A-CB50-4A54-A23E-26BA71630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55768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79%</a:t>
            </a:r>
          </a:p>
        </p:txBody>
      </p:sp>
      <p:sp>
        <p:nvSpPr>
          <p:cNvPr id="25671" name="Text Box 71">
            <a:extLst>
              <a:ext uri="{FF2B5EF4-FFF2-40B4-BE49-F238E27FC236}">
                <a16:creationId xmlns:a16="http://schemas.microsoft.com/office/drawing/2014/main" id="{D434A377-1146-4A85-9A0A-A9490A57F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77%</a:t>
            </a:r>
          </a:p>
        </p:txBody>
      </p:sp>
      <p:sp>
        <p:nvSpPr>
          <p:cNvPr id="25672" name="Text Box 72">
            <a:extLst>
              <a:ext uri="{FF2B5EF4-FFF2-40B4-BE49-F238E27FC236}">
                <a16:creationId xmlns:a16="http://schemas.microsoft.com/office/drawing/2014/main" id="{7C1186C0-6A67-4BE7-9E99-EF605AC39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3505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25673" name="Text Box 73">
            <a:extLst>
              <a:ext uri="{FF2B5EF4-FFF2-40B4-BE49-F238E27FC236}">
                <a16:creationId xmlns:a16="http://schemas.microsoft.com/office/drawing/2014/main" id="{07C4E81F-4B0A-41E1-81DE-F53CED8AC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59%</a:t>
            </a:r>
          </a:p>
        </p:txBody>
      </p:sp>
      <p:sp>
        <p:nvSpPr>
          <p:cNvPr id="25674" name="Text Box 74">
            <a:extLst>
              <a:ext uri="{FF2B5EF4-FFF2-40B4-BE49-F238E27FC236}">
                <a16:creationId xmlns:a16="http://schemas.microsoft.com/office/drawing/2014/main" id="{541AE162-8A37-4F4A-B1E8-11B48605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55%</a:t>
            </a:r>
          </a:p>
        </p:txBody>
      </p:sp>
      <p:sp>
        <p:nvSpPr>
          <p:cNvPr id="25675" name="Text Box 75">
            <a:extLst>
              <a:ext uri="{FF2B5EF4-FFF2-40B4-BE49-F238E27FC236}">
                <a16:creationId xmlns:a16="http://schemas.microsoft.com/office/drawing/2014/main" id="{50A7B384-F0B7-4D1A-B83B-0C964CB6B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507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25676" name="Text Box 76">
            <a:extLst>
              <a:ext uri="{FF2B5EF4-FFF2-40B4-BE49-F238E27FC236}">
                <a16:creationId xmlns:a16="http://schemas.microsoft.com/office/drawing/2014/main" id="{C7E68A6F-8165-4C29-B135-460A47AA8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32%</a:t>
            </a:r>
          </a:p>
        </p:txBody>
      </p:sp>
      <p:sp>
        <p:nvSpPr>
          <p:cNvPr id="25677" name="Text Box 77">
            <a:extLst>
              <a:ext uri="{FF2B5EF4-FFF2-40B4-BE49-F238E27FC236}">
                <a16:creationId xmlns:a16="http://schemas.microsoft.com/office/drawing/2014/main" id="{7C6265DD-D781-4E7F-BC30-3A0D8A923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49%</a:t>
            </a:r>
          </a:p>
        </p:txBody>
      </p:sp>
      <p:sp>
        <p:nvSpPr>
          <p:cNvPr id="25678" name="Text Box 78">
            <a:extLst>
              <a:ext uri="{FF2B5EF4-FFF2-40B4-BE49-F238E27FC236}">
                <a16:creationId xmlns:a16="http://schemas.microsoft.com/office/drawing/2014/main" id="{2B120333-2A14-4128-A257-6C5B31814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48%</a:t>
            </a:r>
          </a:p>
        </p:txBody>
      </p:sp>
      <p:grpSp>
        <p:nvGrpSpPr>
          <p:cNvPr id="25679" name="Group 83">
            <a:extLst>
              <a:ext uri="{FF2B5EF4-FFF2-40B4-BE49-F238E27FC236}">
                <a16:creationId xmlns:a16="http://schemas.microsoft.com/office/drawing/2014/main" id="{E90FEBEC-DFA6-445D-99C9-C132A9EADD3F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55713"/>
            <a:ext cx="5062538" cy="5449887"/>
            <a:chOff x="2273820" y="1224116"/>
            <a:chExt cx="5062384" cy="5449529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5722E9BB-166A-41FD-A4D1-41FFDA0F9F76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9F60F6F3-C8C3-4972-84A7-C3860BADC53A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C16A6EE-139E-47F3-917F-25F3C4652F3B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23F40FA-74B3-44D0-A4DD-CAB6EB6A4D2C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>
            <a:extLst>
              <a:ext uri="{FF2B5EF4-FFF2-40B4-BE49-F238E27FC236}">
                <a16:creationId xmlns:a16="http://schemas.microsoft.com/office/drawing/2014/main" id="{C949E7F8-5A4C-462A-A944-4231894B8C8A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" name="Freeform 3">
            <a:extLst>
              <a:ext uri="{FF2B5EF4-FFF2-40B4-BE49-F238E27FC236}">
                <a16:creationId xmlns:a16="http://schemas.microsoft.com/office/drawing/2014/main" id="{84EE7179-20CF-47AD-9CDC-B63BA3EFC4BC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Freeform 4">
            <a:extLst>
              <a:ext uri="{FF2B5EF4-FFF2-40B4-BE49-F238E27FC236}">
                <a16:creationId xmlns:a16="http://schemas.microsoft.com/office/drawing/2014/main" id="{6AFB86AD-2749-452F-B1FC-D6F63BA8A5CA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Freeform 5">
            <a:extLst>
              <a:ext uri="{FF2B5EF4-FFF2-40B4-BE49-F238E27FC236}">
                <a16:creationId xmlns:a16="http://schemas.microsoft.com/office/drawing/2014/main" id="{FC32589C-6099-4A3B-B0B4-C86D805F8C5F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Freeform 6">
            <a:extLst>
              <a:ext uri="{FF2B5EF4-FFF2-40B4-BE49-F238E27FC236}">
                <a16:creationId xmlns:a16="http://schemas.microsoft.com/office/drawing/2014/main" id="{EDC46966-7218-4C8F-807A-728E42E979FD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Freeform 7">
            <a:extLst>
              <a:ext uri="{FF2B5EF4-FFF2-40B4-BE49-F238E27FC236}">
                <a16:creationId xmlns:a16="http://schemas.microsoft.com/office/drawing/2014/main" id="{7E2C9079-10DA-459C-A4D4-D2BFBE2B3E21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Freeform 8">
            <a:extLst>
              <a:ext uri="{FF2B5EF4-FFF2-40B4-BE49-F238E27FC236}">
                <a16:creationId xmlns:a16="http://schemas.microsoft.com/office/drawing/2014/main" id="{78DD9B4F-4203-4ABE-8A08-555214941671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Freeform 9">
            <a:extLst>
              <a:ext uri="{FF2B5EF4-FFF2-40B4-BE49-F238E27FC236}">
                <a16:creationId xmlns:a16="http://schemas.microsoft.com/office/drawing/2014/main" id="{3608DFE6-7C8F-4CB8-8BFE-5EC2498664C2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Freeform 10">
            <a:extLst>
              <a:ext uri="{FF2B5EF4-FFF2-40B4-BE49-F238E27FC236}">
                <a16:creationId xmlns:a16="http://schemas.microsoft.com/office/drawing/2014/main" id="{554E7FD2-4D0E-41BD-8E51-36E6C28CC543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6F4E80D2-89E5-4AF2-AEF5-19B9CB020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805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Copper less than 0.5 ppm</a:t>
            </a: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271D114B-DC9F-4D5F-A6F0-A83077A3C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296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</a:t>
            </a:r>
          </a:p>
        </p:txBody>
      </p:sp>
      <p:pic>
        <p:nvPicPr>
          <p:cNvPr id="26637" name="Picture 13" descr="C:\AGVISE Logo\Agvise-logo2000.jpg">
            <a:extLst>
              <a:ext uri="{FF2B5EF4-FFF2-40B4-BE49-F238E27FC236}">
                <a16:creationId xmlns:a16="http://schemas.microsoft.com/office/drawing/2014/main" id="{A905BB57-1D27-49D0-B77F-175C6CD10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Text Box 14">
            <a:extLst>
              <a:ext uri="{FF2B5EF4-FFF2-40B4-BE49-F238E27FC236}">
                <a16:creationId xmlns:a16="http://schemas.microsoft.com/office/drawing/2014/main" id="{155A9C1A-2842-4035-92B0-2F7CC8D4D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390D6C9C-042B-4CF9-AA55-E0D8C44F2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082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F717B55D-633F-4EE1-BE96-453399EF8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3B9B5098-D827-4C03-BCCE-B8892CD9B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879BAF06-3849-493D-B317-F323964CE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5A6F330-D9AC-4117-8795-6B8737234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73688"/>
            <a:ext cx="85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26644" name="TextBox 19">
            <a:extLst>
              <a:ext uri="{FF2B5EF4-FFF2-40B4-BE49-F238E27FC236}">
                <a16:creationId xmlns:a16="http://schemas.microsoft.com/office/drawing/2014/main" id="{3B2F608E-264C-474D-8F51-FE941C3F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>
            <a:extLst>
              <a:ext uri="{FF2B5EF4-FFF2-40B4-BE49-F238E27FC236}">
                <a16:creationId xmlns:a16="http://schemas.microsoft.com/office/drawing/2014/main" id="{B927E1C0-CFC6-4A97-BD0C-9D8A9314E8BB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609600" cy="914400"/>
          </a:xfrm>
          <a:custGeom>
            <a:avLst/>
            <a:gdLst>
              <a:gd name="T0" fmla="*/ 2147483646 w 384"/>
              <a:gd name="T1" fmla="*/ 2147483646 h 576"/>
              <a:gd name="T2" fmla="*/ 0 w 384"/>
              <a:gd name="T3" fmla="*/ 2147483646 h 576"/>
              <a:gd name="T4" fmla="*/ 0 w 384"/>
              <a:gd name="T5" fmla="*/ 2147483646 h 576"/>
              <a:gd name="T6" fmla="*/ 2147483646 w 384"/>
              <a:gd name="T7" fmla="*/ 0 h 576"/>
              <a:gd name="T8" fmla="*/ 2147483646 w 384"/>
              <a:gd name="T9" fmla="*/ 0 h 576"/>
              <a:gd name="T10" fmla="*/ 2147483646 w 384"/>
              <a:gd name="T11" fmla="*/ 2147483646 h 576"/>
              <a:gd name="T12" fmla="*/ 2147483646 w 384"/>
              <a:gd name="T13" fmla="*/ 2147483646 h 576"/>
              <a:gd name="T14" fmla="*/ 2147483646 w 384"/>
              <a:gd name="T15" fmla="*/ 2147483646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576"/>
              <a:gd name="T26" fmla="*/ 384 w 384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576">
                <a:moveTo>
                  <a:pt x="384" y="576"/>
                </a:moveTo>
                <a:lnTo>
                  <a:pt x="0" y="576"/>
                </a:lnTo>
                <a:lnTo>
                  <a:pt x="0" y="288"/>
                </a:lnTo>
                <a:lnTo>
                  <a:pt x="48" y="0"/>
                </a:lnTo>
                <a:lnTo>
                  <a:pt x="336" y="0"/>
                </a:lnTo>
                <a:lnTo>
                  <a:pt x="336" y="336"/>
                </a:lnTo>
                <a:lnTo>
                  <a:pt x="384" y="432"/>
                </a:lnTo>
                <a:lnTo>
                  <a:pt x="384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5" name="Freeform 3">
            <a:extLst>
              <a:ext uri="{FF2B5EF4-FFF2-40B4-BE49-F238E27FC236}">
                <a16:creationId xmlns:a16="http://schemas.microsoft.com/office/drawing/2014/main" id="{B5F50908-E6CA-4A17-85C7-BA51D89BE748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Freeform 4">
            <a:extLst>
              <a:ext uri="{FF2B5EF4-FFF2-40B4-BE49-F238E27FC236}">
                <a16:creationId xmlns:a16="http://schemas.microsoft.com/office/drawing/2014/main" id="{28421E10-8533-4FD0-BC15-01A53A3BECB1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Freeform 5">
            <a:extLst>
              <a:ext uri="{FF2B5EF4-FFF2-40B4-BE49-F238E27FC236}">
                <a16:creationId xmlns:a16="http://schemas.microsoft.com/office/drawing/2014/main" id="{F9EEF069-ADF1-4397-9DD2-91A33E422CC1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Freeform 6">
            <a:extLst>
              <a:ext uri="{FF2B5EF4-FFF2-40B4-BE49-F238E27FC236}">
                <a16:creationId xmlns:a16="http://schemas.microsoft.com/office/drawing/2014/main" id="{14031E14-F48E-4C1B-ACDC-3A31EE6D4BCA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Freeform 7">
            <a:extLst>
              <a:ext uri="{FF2B5EF4-FFF2-40B4-BE49-F238E27FC236}">
                <a16:creationId xmlns:a16="http://schemas.microsoft.com/office/drawing/2014/main" id="{D2163D11-8C09-497E-B8B9-B73373BF2338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Freeform 8">
            <a:extLst>
              <a:ext uri="{FF2B5EF4-FFF2-40B4-BE49-F238E27FC236}">
                <a16:creationId xmlns:a16="http://schemas.microsoft.com/office/drawing/2014/main" id="{27731A49-3234-4982-8BFB-63EDC32D0A30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Freeform 9">
            <a:extLst>
              <a:ext uri="{FF2B5EF4-FFF2-40B4-BE49-F238E27FC236}">
                <a16:creationId xmlns:a16="http://schemas.microsoft.com/office/drawing/2014/main" id="{80C73285-EFCD-41FA-874A-71CE54C8FF93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Freeform 10">
            <a:extLst>
              <a:ext uri="{FF2B5EF4-FFF2-40B4-BE49-F238E27FC236}">
                <a16:creationId xmlns:a16="http://schemas.microsoft.com/office/drawing/2014/main" id="{BEB12EF1-E945-48B8-BA63-DC31BE9A0AC4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Freeform 11">
            <a:extLst>
              <a:ext uri="{FF2B5EF4-FFF2-40B4-BE49-F238E27FC236}">
                <a16:creationId xmlns:a16="http://schemas.microsoft.com/office/drawing/2014/main" id="{18396F5F-F339-454B-872A-C019925A5DC1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Freeform 12">
            <a:extLst>
              <a:ext uri="{FF2B5EF4-FFF2-40B4-BE49-F238E27FC236}">
                <a16:creationId xmlns:a16="http://schemas.microsoft.com/office/drawing/2014/main" id="{0CE02A2F-A228-4004-8ACD-DF2D749EE918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Freeform 13">
            <a:extLst>
              <a:ext uri="{FF2B5EF4-FFF2-40B4-BE49-F238E27FC236}">
                <a16:creationId xmlns:a16="http://schemas.microsoft.com/office/drawing/2014/main" id="{1B4C0801-67B6-452D-8E6D-FE6AB9AC9E4E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Freeform 14">
            <a:extLst>
              <a:ext uri="{FF2B5EF4-FFF2-40B4-BE49-F238E27FC236}">
                <a16:creationId xmlns:a16="http://schemas.microsoft.com/office/drawing/2014/main" id="{7B80877F-5369-4D06-B0BD-3F834A3BDDF7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Freeform 15">
            <a:extLst>
              <a:ext uri="{FF2B5EF4-FFF2-40B4-BE49-F238E27FC236}">
                <a16:creationId xmlns:a16="http://schemas.microsoft.com/office/drawing/2014/main" id="{1D6A2FAA-3CA7-4F02-A34A-E939DFEE5573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Freeform 16">
            <a:extLst>
              <a:ext uri="{FF2B5EF4-FFF2-40B4-BE49-F238E27FC236}">
                <a16:creationId xmlns:a16="http://schemas.microsoft.com/office/drawing/2014/main" id="{2144B963-4456-4BC9-85D7-B7B50A95CA53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Freeform 17">
            <a:extLst>
              <a:ext uri="{FF2B5EF4-FFF2-40B4-BE49-F238E27FC236}">
                <a16:creationId xmlns:a16="http://schemas.microsoft.com/office/drawing/2014/main" id="{5A04AD53-CBDC-4F5F-8B07-279C8747E664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Freeform 18">
            <a:extLst>
              <a:ext uri="{FF2B5EF4-FFF2-40B4-BE49-F238E27FC236}">
                <a16:creationId xmlns:a16="http://schemas.microsoft.com/office/drawing/2014/main" id="{F6AD65EE-92D3-444B-8F28-5A2C4A8A2310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Freeform 19">
            <a:extLst>
              <a:ext uri="{FF2B5EF4-FFF2-40B4-BE49-F238E27FC236}">
                <a16:creationId xmlns:a16="http://schemas.microsoft.com/office/drawing/2014/main" id="{C566293B-80A9-499B-B8D8-A4F427833027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Freeform 20">
            <a:extLst>
              <a:ext uri="{FF2B5EF4-FFF2-40B4-BE49-F238E27FC236}">
                <a16:creationId xmlns:a16="http://schemas.microsoft.com/office/drawing/2014/main" id="{24E1E095-7570-4D9B-8839-B74EEB111919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Freeform 21">
            <a:extLst>
              <a:ext uri="{FF2B5EF4-FFF2-40B4-BE49-F238E27FC236}">
                <a16:creationId xmlns:a16="http://schemas.microsoft.com/office/drawing/2014/main" id="{4FD0BB9A-C8F0-4386-A2BE-D51C7775462A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Freeform 22">
            <a:extLst>
              <a:ext uri="{FF2B5EF4-FFF2-40B4-BE49-F238E27FC236}">
                <a16:creationId xmlns:a16="http://schemas.microsoft.com/office/drawing/2014/main" id="{60AEBC48-89A7-4173-8B05-072EB828E9E8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Freeform 23">
            <a:extLst>
              <a:ext uri="{FF2B5EF4-FFF2-40B4-BE49-F238E27FC236}">
                <a16:creationId xmlns:a16="http://schemas.microsoft.com/office/drawing/2014/main" id="{7CD73093-4E83-4229-B083-BA85FC60E7BF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Freeform 24">
            <a:extLst>
              <a:ext uri="{FF2B5EF4-FFF2-40B4-BE49-F238E27FC236}">
                <a16:creationId xmlns:a16="http://schemas.microsoft.com/office/drawing/2014/main" id="{873FCBB4-A36D-46E6-BD99-E6E649255FF0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Freeform 25">
            <a:extLst>
              <a:ext uri="{FF2B5EF4-FFF2-40B4-BE49-F238E27FC236}">
                <a16:creationId xmlns:a16="http://schemas.microsoft.com/office/drawing/2014/main" id="{7B61C0A2-0DD1-4E23-825A-EA9C32FD828D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Freeform 26">
            <a:extLst>
              <a:ext uri="{FF2B5EF4-FFF2-40B4-BE49-F238E27FC236}">
                <a16:creationId xmlns:a16="http://schemas.microsoft.com/office/drawing/2014/main" id="{54A76EB3-77E6-4E0E-8FE5-8F5B00AE7FAB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Freeform 27">
            <a:extLst>
              <a:ext uri="{FF2B5EF4-FFF2-40B4-BE49-F238E27FC236}">
                <a16:creationId xmlns:a16="http://schemas.microsoft.com/office/drawing/2014/main" id="{C11BCAED-F270-434C-A1E1-933B6151AB37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Freeform 28">
            <a:extLst>
              <a:ext uri="{FF2B5EF4-FFF2-40B4-BE49-F238E27FC236}">
                <a16:creationId xmlns:a16="http://schemas.microsoft.com/office/drawing/2014/main" id="{E3ED2AAD-D2DE-49C9-BB92-6B3904E34FB7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Freeform 29">
            <a:extLst>
              <a:ext uri="{FF2B5EF4-FFF2-40B4-BE49-F238E27FC236}">
                <a16:creationId xmlns:a16="http://schemas.microsoft.com/office/drawing/2014/main" id="{BED0240B-7C4A-4105-BA0A-006C50B52A84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2" name="Freeform 30">
            <a:extLst>
              <a:ext uri="{FF2B5EF4-FFF2-40B4-BE49-F238E27FC236}">
                <a16:creationId xmlns:a16="http://schemas.microsoft.com/office/drawing/2014/main" id="{EAF0DBB0-137E-4FEA-B866-A4CF07F09D25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3" name="Text Box 31">
            <a:extLst>
              <a:ext uri="{FF2B5EF4-FFF2-40B4-BE49-F238E27FC236}">
                <a16:creationId xmlns:a16="http://schemas.microsoft.com/office/drawing/2014/main" id="{4EE274E6-263A-490E-BA77-55E2B9E46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14%</a:t>
            </a:r>
          </a:p>
        </p:txBody>
      </p:sp>
      <p:sp>
        <p:nvSpPr>
          <p:cNvPr id="28704" name="Text Box 32">
            <a:extLst>
              <a:ext uri="{FF2B5EF4-FFF2-40B4-BE49-F238E27FC236}">
                <a16:creationId xmlns:a16="http://schemas.microsoft.com/office/drawing/2014/main" id="{560C696B-91AA-4DAE-8746-222C536D3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28705" name="Text Box 33">
            <a:extLst>
              <a:ext uri="{FF2B5EF4-FFF2-40B4-BE49-F238E27FC236}">
                <a16:creationId xmlns:a16="http://schemas.microsoft.com/office/drawing/2014/main" id="{988970B0-B419-4801-BBDC-D2BF63B11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975" y="403860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28706" name="Text Box 34">
            <a:extLst>
              <a:ext uri="{FF2B5EF4-FFF2-40B4-BE49-F238E27FC236}">
                <a16:creationId xmlns:a16="http://schemas.microsoft.com/office/drawing/2014/main" id="{55F710F0-2433-423B-8172-43715B560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28707" name="Text Box 35">
            <a:extLst>
              <a:ext uri="{FF2B5EF4-FFF2-40B4-BE49-F238E27FC236}">
                <a16:creationId xmlns:a16="http://schemas.microsoft.com/office/drawing/2014/main" id="{71FDED75-F767-4D04-80C9-FEB8B218B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28708" name="Text Box 36">
            <a:extLst>
              <a:ext uri="{FF2B5EF4-FFF2-40B4-BE49-F238E27FC236}">
                <a16:creationId xmlns:a16="http://schemas.microsoft.com/office/drawing/2014/main" id="{9292DEC9-2449-469D-B57D-01F4F1C39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28709" name="Text Box 37">
            <a:extLst>
              <a:ext uri="{FF2B5EF4-FFF2-40B4-BE49-F238E27FC236}">
                <a16:creationId xmlns:a16="http://schemas.microsoft.com/office/drawing/2014/main" id="{87AF18A0-AA1E-449C-9A9D-2858C1339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3429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28710" name="Text Box 38">
            <a:extLst>
              <a:ext uri="{FF2B5EF4-FFF2-40B4-BE49-F238E27FC236}">
                <a16:creationId xmlns:a16="http://schemas.microsoft.com/office/drawing/2014/main" id="{D4E6F7F9-68A2-43EE-BFAD-1E3EAB496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13" y="56880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11" name="Text Box 39">
            <a:extLst>
              <a:ext uri="{FF2B5EF4-FFF2-40B4-BE49-F238E27FC236}">
                <a16:creationId xmlns:a16="http://schemas.microsoft.com/office/drawing/2014/main" id="{06A3456D-CF92-43C4-A5BD-A067FFD6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28712" name="Text Box 40">
            <a:extLst>
              <a:ext uri="{FF2B5EF4-FFF2-40B4-BE49-F238E27FC236}">
                <a16:creationId xmlns:a16="http://schemas.microsoft.com/office/drawing/2014/main" id="{9B80C5BD-3849-4961-B952-9BE27AD8D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33%</a:t>
            </a:r>
          </a:p>
        </p:txBody>
      </p:sp>
      <p:sp>
        <p:nvSpPr>
          <p:cNvPr id="28713" name="Text Box 41">
            <a:extLst>
              <a:ext uri="{FF2B5EF4-FFF2-40B4-BE49-F238E27FC236}">
                <a16:creationId xmlns:a16="http://schemas.microsoft.com/office/drawing/2014/main" id="{1E8A40D5-C31E-479A-91AD-892F1BC3C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37%</a:t>
            </a:r>
          </a:p>
        </p:txBody>
      </p:sp>
      <p:sp>
        <p:nvSpPr>
          <p:cNvPr id="28714" name="Text Box 42">
            <a:extLst>
              <a:ext uri="{FF2B5EF4-FFF2-40B4-BE49-F238E27FC236}">
                <a16:creationId xmlns:a16="http://schemas.microsoft.com/office/drawing/2014/main" id="{583FDF6D-F378-4C8B-834E-9A61E0382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36%</a:t>
            </a:r>
          </a:p>
        </p:txBody>
      </p:sp>
      <p:sp>
        <p:nvSpPr>
          <p:cNvPr id="28715" name="Text Box 43">
            <a:extLst>
              <a:ext uri="{FF2B5EF4-FFF2-40B4-BE49-F238E27FC236}">
                <a16:creationId xmlns:a16="http://schemas.microsoft.com/office/drawing/2014/main" id="{C1AE67E8-90D6-4AC3-B44D-D7DD286F3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50609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28716" name="Text Box 44">
            <a:extLst>
              <a:ext uri="{FF2B5EF4-FFF2-40B4-BE49-F238E27FC236}">
                <a16:creationId xmlns:a16="http://schemas.microsoft.com/office/drawing/2014/main" id="{3E7AE5DE-BFF8-4344-AD6A-70DA332C6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313" y="5867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28717" name="Text Box 45">
            <a:extLst>
              <a:ext uri="{FF2B5EF4-FFF2-40B4-BE49-F238E27FC236}">
                <a16:creationId xmlns:a16="http://schemas.microsoft.com/office/drawing/2014/main" id="{F34EBF89-439F-4D37-8242-01FF362C8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713" y="5638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28718" name="Text Box 46">
            <a:extLst>
              <a:ext uri="{FF2B5EF4-FFF2-40B4-BE49-F238E27FC236}">
                <a16:creationId xmlns:a16="http://schemas.microsoft.com/office/drawing/2014/main" id="{CE81DC95-2C7A-41A9-A725-627D1A7BB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28719" name="Freeform 47">
            <a:extLst>
              <a:ext uri="{FF2B5EF4-FFF2-40B4-BE49-F238E27FC236}">
                <a16:creationId xmlns:a16="http://schemas.microsoft.com/office/drawing/2014/main" id="{F0C907BA-F2E3-4FB9-9ABE-2A38BFC74201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0" name="Freeform 48">
            <a:extLst>
              <a:ext uri="{FF2B5EF4-FFF2-40B4-BE49-F238E27FC236}">
                <a16:creationId xmlns:a16="http://schemas.microsoft.com/office/drawing/2014/main" id="{D39C9E47-BD6D-41C7-B3E0-ED661D5BCE96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1" name="Text Box 49">
            <a:extLst>
              <a:ext uri="{FF2B5EF4-FFF2-40B4-BE49-F238E27FC236}">
                <a16:creationId xmlns:a16="http://schemas.microsoft.com/office/drawing/2014/main" id="{74AA8A33-2AA4-4F9C-BF7E-E857F60B7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22" name="Text Box 50">
            <a:extLst>
              <a:ext uri="{FF2B5EF4-FFF2-40B4-BE49-F238E27FC236}">
                <a16:creationId xmlns:a16="http://schemas.microsoft.com/office/drawing/2014/main" id="{1985FEFF-DDB7-452C-A74A-8174F89AE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23" name="Freeform 51">
            <a:extLst>
              <a:ext uri="{FF2B5EF4-FFF2-40B4-BE49-F238E27FC236}">
                <a16:creationId xmlns:a16="http://schemas.microsoft.com/office/drawing/2014/main" id="{FF776A28-097A-4B0B-BE48-383A18653DFA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Text Box 52">
            <a:extLst>
              <a:ext uri="{FF2B5EF4-FFF2-40B4-BE49-F238E27FC236}">
                <a16:creationId xmlns:a16="http://schemas.microsoft.com/office/drawing/2014/main" id="{937BC5A5-2F41-40F9-9C53-1B067E531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25" name="Freeform 53">
            <a:extLst>
              <a:ext uri="{FF2B5EF4-FFF2-40B4-BE49-F238E27FC236}">
                <a16:creationId xmlns:a16="http://schemas.microsoft.com/office/drawing/2014/main" id="{D644E333-5C2F-4866-8B58-3454FC4DC2CA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6" name="Freeform 54">
            <a:extLst>
              <a:ext uri="{FF2B5EF4-FFF2-40B4-BE49-F238E27FC236}">
                <a16:creationId xmlns:a16="http://schemas.microsoft.com/office/drawing/2014/main" id="{BC9FB48D-C590-44C7-A619-22F5AE91F078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7" name="Freeform 55">
            <a:extLst>
              <a:ext uri="{FF2B5EF4-FFF2-40B4-BE49-F238E27FC236}">
                <a16:creationId xmlns:a16="http://schemas.microsoft.com/office/drawing/2014/main" id="{D628C5F4-5727-4EBF-9A01-5480CD408D53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8" name="Freeform 56">
            <a:extLst>
              <a:ext uri="{FF2B5EF4-FFF2-40B4-BE49-F238E27FC236}">
                <a16:creationId xmlns:a16="http://schemas.microsoft.com/office/drawing/2014/main" id="{F8FE3B81-411D-45E5-9CCA-7D3A2C59E4A8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29" name="Freeform 57">
            <a:extLst>
              <a:ext uri="{FF2B5EF4-FFF2-40B4-BE49-F238E27FC236}">
                <a16:creationId xmlns:a16="http://schemas.microsoft.com/office/drawing/2014/main" id="{E3E8984B-6839-4AF1-A5FD-961734BDBDA5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30" name="Text Box 59">
            <a:extLst>
              <a:ext uri="{FF2B5EF4-FFF2-40B4-BE49-F238E27FC236}">
                <a16:creationId xmlns:a16="http://schemas.microsoft.com/office/drawing/2014/main" id="{FCDC74E1-BBAC-47FF-91B0-DD72A7518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6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31" name="Text Box 60">
            <a:extLst>
              <a:ext uri="{FF2B5EF4-FFF2-40B4-BE49-F238E27FC236}">
                <a16:creationId xmlns:a16="http://schemas.microsoft.com/office/drawing/2014/main" id="{ABF62B48-5A76-4EC0-A680-FB766D5CC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2868613"/>
            <a:ext cx="595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32" name="Text Box 61">
            <a:extLst>
              <a:ext uri="{FF2B5EF4-FFF2-40B4-BE49-F238E27FC236}">
                <a16:creationId xmlns:a16="http://schemas.microsoft.com/office/drawing/2014/main" id="{4F6B7AB0-AD69-4151-8EAB-23FB6AB18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17%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8733" name="Picture 62" descr="C:\AGVISE Logo\Agvise-logo2000.jpg">
            <a:extLst>
              <a:ext uri="{FF2B5EF4-FFF2-40B4-BE49-F238E27FC236}">
                <a16:creationId xmlns:a16="http://schemas.microsoft.com/office/drawing/2014/main" id="{A2A2FDC6-0BD6-43AF-8E31-36AEAEB16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1512888"/>
            <a:ext cx="2330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34" name="Text Box 63">
            <a:extLst>
              <a:ext uri="{FF2B5EF4-FFF2-40B4-BE49-F238E27FC236}">
                <a16:creationId xmlns:a16="http://schemas.microsoft.com/office/drawing/2014/main" id="{5B5443AF-C872-4571-98B0-3A7416B9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275"/>
            <a:ext cx="9159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Copper less than 0.5 ppm</a:t>
            </a: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35" name="Text Box 64">
            <a:extLst>
              <a:ext uri="{FF2B5EF4-FFF2-40B4-BE49-F238E27FC236}">
                <a16:creationId xmlns:a16="http://schemas.microsoft.com/office/drawing/2014/main" id="{4E41896A-B187-455C-BA1D-242B9E138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36" name="Text Box 65">
            <a:extLst>
              <a:ext uri="{FF2B5EF4-FFF2-40B4-BE49-F238E27FC236}">
                <a16:creationId xmlns:a16="http://schemas.microsoft.com/office/drawing/2014/main" id="{EEEF7A6E-25B8-45CE-870A-D99EF8051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28737" name="Text Box 66">
            <a:extLst>
              <a:ext uri="{FF2B5EF4-FFF2-40B4-BE49-F238E27FC236}">
                <a16:creationId xmlns:a16="http://schemas.microsoft.com/office/drawing/2014/main" id="{878F4FDC-1C7F-4D07-97AA-543D4F880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28738" name="Text Box 67">
            <a:extLst>
              <a:ext uri="{FF2B5EF4-FFF2-40B4-BE49-F238E27FC236}">
                <a16:creationId xmlns:a16="http://schemas.microsoft.com/office/drawing/2014/main" id="{4C854E39-B9BC-44AD-9977-ADCAC1C36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28739" name="Text Box 68">
            <a:extLst>
              <a:ext uri="{FF2B5EF4-FFF2-40B4-BE49-F238E27FC236}">
                <a16:creationId xmlns:a16="http://schemas.microsoft.com/office/drawing/2014/main" id="{9BD0296E-563B-4FA2-8943-3F663DCAC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28740" name="Text Box 69">
            <a:extLst>
              <a:ext uri="{FF2B5EF4-FFF2-40B4-BE49-F238E27FC236}">
                <a16:creationId xmlns:a16="http://schemas.microsoft.com/office/drawing/2014/main" id="{EE36856E-1169-40B1-8DD7-97A38B9B7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8741" name="Text Box 70">
            <a:extLst>
              <a:ext uri="{FF2B5EF4-FFF2-40B4-BE49-F238E27FC236}">
                <a16:creationId xmlns:a16="http://schemas.microsoft.com/office/drawing/2014/main" id="{1FCA1783-F6E7-413E-849F-230C2790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42" name="Text Box 71">
            <a:extLst>
              <a:ext uri="{FF2B5EF4-FFF2-40B4-BE49-F238E27FC236}">
                <a16:creationId xmlns:a16="http://schemas.microsoft.com/office/drawing/2014/main" id="{4158A746-7EC3-48B1-9665-ACF57EAB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50" y="1828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743" name="Text Box 72">
            <a:extLst>
              <a:ext uri="{FF2B5EF4-FFF2-40B4-BE49-F238E27FC236}">
                <a16:creationId xmlns:a16="http://schemas.microsoft.com/office/drawing/2014/main" id="{BF519619-7F1E-4EA4-9ECA-4C009CF1D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28744" name="Text Box 73">
            <a:extLst>
              <a:ext uri="{FF2B5EF4-FFF2-40B4-BE49-F238E27FC236}">
                <a16:creationId xmlns:a16="http://schemas.microsoft.com/office/drawing/2014/main" id="{E148A9AC-19AF-49EC-B5CB-12DAEDBCC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57292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28745" name="Text Box 74">
            <a:extLst>
              <a:ext uri="{FF2B5EF4-FFF2-40B4-BE49-F238E27FC236}">
                <a16:creationId xmlns:a16="http://schemas.microsoft.com/office/drawing/2014/main" id="{77226C55-D87F-457E-96E3-31D6A5C1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24%</a:t>
            </a:r>
          </a:p>
        </p:txBody>
      </p:sp>
      <p:sp>
        <p:nvSpPr>
          <p:cNvPr id="28746" name="Text Box 75">
            <a:extLst>
              <a:ext uri="{FF2B5EF4-FFF2-40B4-BE49-F238E27FC236}">
                <a16:creationId xmlns:a16="http://schemas.microsoft.com/office/drawing/2014/main" id="{D47944BD-CF6B-4E04-9AC8-00BB24A61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406717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52%</a:t>
            </a:r>
          </a:p>
        </p:txBody>
      </p:sp>
      <p:sp>
        <p:nvSpPr>
          <p:cNvPr id="28747" name="Text Box 76">
            <a:extLst>
              <a:ext uri="{FF2B5EF4-FFF2-40B4-BE49-F238E27FC236}">
                <a16:creationId xmlns:a16="http://schemas.microsoft.com/office/drawing/2014/main" id="{95A227AF-E108-48A5-A569-E833503E2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3581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49%</a:t>
            </a:r>
          </a:p>
        </p:txBody>
      </p:sp>
      <p:sp>
        <p:nvSpPr>
          <p:cNvPr id="28748" name="Text Box 71">
            <a:extLst>
              <a:ext uri="{FF2B5EF4-FFF2-40B4-BE49-F238E27FC236}">
                <a16:creationId xmlns:a16="http://schemas.microsoft.com/office/drawing/2014/main" id="{01BF2863-020D-481C-ACE1-E03269F4E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438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8749" name="Group 81">
            <a:extLst>
              <a:ext uri="{FF2B5EF4-FFF2-40B4-BE49-F238E27FC236}">
                <a16:creationId xmlns:a16="http://schemas.microsoft.com/office/drawing/2014/main" id="{0FD7673F-72AE-4C07-912A-A6309336848A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47C2971-2C53-47C4-885A-862684E9426D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73C6D3B-E4DF-4B6C-B982-9E6EF57BDE2D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43166BA-AAE0-49D5-9155-EEDE2D99B1FF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CFBD259-DE4E-4DD6-A3E8-BAAEA47EE763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>
            <a:extLst>
              <a:ext uri="{FF2B5EF4-FFF2-40B4-BE49-F238E27FC236}">
                <a16:creationId xmlns:a16="http://schemas.microsoft.com/office/drawing/2014/main" id="{476FF875-C0F3-40F1-9B35-083413CA345E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Freeform 3">
            <a:extLst>
              <a:ext uri="{FF2B5EF4-FFF2-40B4-BE49-F238E27FC236}">
                <a16:creationId xmlns:a16="http://schemas.microsoft.com/office/drawing/2014/main" id="{3B582978-65FC-4E4A-84E0-E6E420004407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Freeform 4">
            <a:extLst>
              <a:ext uri="{FF2B5EF4-FFF2-40B4-BE49-F238E27FC236}">
                <a16:creationId xmlns:a16="http://schemas.microsoft.com/office/drawing/2014/main" id="{B4BCBD6C-810F-49C7-97B0-C13E7AC0BACE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Freeform 5">
            <a:extLst>
              <a:ext uri="{FF2B5EF4-FFF2-40B4-BE49-F238E27FC236}">
                <a16:creationId xmlns:a16="http://schemas.microsoft.com/office/drawing/2014/main" id="{AA4169C3-22CD-4A0C-8D91-E43FE92187BB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Freeform 6">
            <a:extLst>
              <a:ext uri="{FF2B5EF4-FFF2-40B4-BE49-F238E27FC236}">
                <a16:creationId xmlns:a16="http://schemas.microsoft.com/office/drawing/2014/main" id="{6A470F74-00EA-4BA0-9600-3887DDA36A83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Freeform 7">
            <a:extLst>
              <a:ext uri="{FF2B5EF4-FFF2-40B4-BE49-F238E27FC236}">
                <a16:creationId xmlns:a16="http://schemas.microsoft.com/office/drawing/2014/main" id="{D2AD7C8E-D49D-4368-BB56-3E4D24E59491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Freeform 8">
            <a:extLst>
              <a:ext uri="{FF2B5EF4-FFF2-40B4-BE49-F238E27FC236}">
                <a16:creationId xmlns:a16="http://schemas.microsoft.com/office/drawing/2014/main" id="{182C3E98-9D33-4912-B4C4-02E279A16D46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Freeform 9">
            <a:extLst>
              <a:ext uri="{FF2B5EF4-FFF2-40B4-BE49-F238E27FC236}">
                <a16:creationId xmlns:a16="http://schemas.microsoft.com/office/drawing/2014/main" id="{638A11FB-4940-4C78-86FA-13E352284EB0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Freeform 10">
            <a:extLst>
              <a:ext uri="{FF2B5EF4-FFF2-40B4-BE49-F238E27FC236}">
                <a16:creationId xmlns:a16="http://schemas.microsoft.com/office/drawing/2014/main" id="{5D0AC209-6A3B-4353-99F5-12E7C77C117A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04041A08-22CE-4762-9F05-2C5507207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7853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Boron less than 0.4 ppm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EBE851C7-02C5-4782-B596-C18B051F9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29709" name="Picture 13" descr="C:\AGVISE Logo\Agvise-logo2000.jpg">
            <a:extLst>
              <a:ext uri="{FF2B5EF4-FFF2-40B4-BE49-F238E27FC236}">
                <a16:creationId xmlns:a16="http://schemas.microsoft.com/office/drawing/2014/main" id="{8405BD6E-4C66-4718-9E03-6DDCF5663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0" name="Text Box 14">
            <a:extLst>
              <a:ext uri="{FF2B5EF4-FFF2-40B4-BE49-F238E27FC236}">
                <a16:creationId xmlns:a16="http://schemas.microsoft.com/office/drawing/2014/main" id="{591543C0-C7C4-4028-94DA-F58C7D8E5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082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29711" name="Text Box 15">
            <a:extLst>
              <a:ext uri="{FF2B5EF4-FFF2-40B4-BE49-F238E27FC236}">
                <a16:creationId xmlns:a16="http://schemas.microsoft.com/office/drawing/2014/main" id="{BE904067-35F3-426D-B162-96F565A9C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B305F2AC-DEBF-44DA-9BD3-7AD7E1BF6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29713" name="Text Box 17">
            <a:extLst>
              <a:ext uri="{FF2B5EF4-FFF2-40B4-BE49-F238E27FC236}">
                <a16:creationId xmlns:a16="http://schemas.microsoft.com/office/drawing/2014/main" id="{586CDD3B-099B-44E9-81AC-06DA81161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id="{C367BF23-06F7-4624-AEBD-BCBF56ED1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29715" name="Text Box 19">
            <a:extLst>
              <a:ext uri="{FF2B5EF4-FFF2-40B4-BE49-F238E27FC236}">
                <a16:creationId xmlns:a16="http://schemas.microsoft.com/office/drawing/2014/main" id="{E968D6F1-E1DA-46AD-AA47-A7A7F775C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181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29716" name="TextBox 19">
            <a:extLst>
              <a:ext uri="{FF2B5EF4-FFF2-40B4-BE49-F238E27FC236}">
                <a16:creationId xmlns:a16="http://schemas.microsoft.com/office/drawing/2014/main" id="{D5A950DA-5EB3-4138-BF90-450BE428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060BC99-2FAF-4FDE-9892-519AB75F0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en-US" altLang="en-US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000" b="1" i="1">
                <a:solidFill>
                  <a:schemeClr val="tx1"/>
                </a:solidFill>
                <a:latin typeface="Arial" panose="020B0604020202020204" pitchFamily="34" charset="0"/>
              </a:rPr>
              <a:t>%</a:t>
            </a:r>
            <a: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  <a:t>Zone or Grid Samples Tested Compared to </a:t>
            </a:r>
            <a:b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  <a:t>Conventional Whole Field Composite Samples in 2017</a:t>
            </a:r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id="{B6D682BD-5F4A-4B15-A294-674626298ED4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12738" y="2057400"/>
          <a:ext cx="8402637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391435" imgH="4467199" progId="MSGraph.Chart.8">
                  <p:embed followColorScheme="full"/>
                </p:oleObj>
              </mc:Choice>
              <mc:Fallback>
                <p:oleObj name="Chart" r:id="rId2" imgW="8391435" imgH="4467199" progId="MSGraph.Chart.8">
                  <p:embed followColorScheme="full"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2057400"/>
                        <a:ext cx="8402637" cy="447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4" name="Picture 3">
            <a:extLst>
              <a:ext uri="{FF2B5EF4-FFF2-40B4-BE49-F238E27FC236}">
                <a16:creationId xmlns:a16="http://schemas.microsoft.com/office/drawing/2014/main" id="{231ED980-9D3B-4BE8-8798-D86A00AB6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1775"/>
            <a:ext cx="2768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>
            <a:extLst>
              <a:ext uri="{FF2B5EF4-FFF2-40B4-BE49-F238E27FC236}">
                <a16:creationId xmlns:a16="http://schemas.microsoft.com/office/drawing/2014/main" id="{5005C3C5-1069-4457-AC68-CFE00C9C796F}"/>
              </a:ext>
            </a:extLst>
          </p:cNvPr>
          <p:cNvSpPr>
            <a:spLocks/>
          </p:cNvSpPr>
          <p:nvPr/>
        </p:nvSpPr>
        <p:spPr bwMode="auto">
          <a:xfrm>
            <a:off x="4267200" y="3886200"/>
            <a:ext cx="762000" cy="990600"/>
          </a:xfrm>
          <a:custGeom>
            <a:avLst/>
            <a:gdLst>
              <a:gd name="T0" fmla="*/ 2147483646 w 480"/>
              <a:gd name="T1" fmla="*/ 2147483646 h 624"/>
              <a:gd name="T2" fmla="*/ 0 w 480"/>
              <a:gd name="T3" fmla="*/ 2147483646 h 624"/>
              <a:gd name="T4" fmla="*/ 0 w 480"/>
              <a:gd name="T5" fmla="*/ 2147483646 h 624"/>
              <a:gd name="T6" fmla="*/ 2147483646 w 480"/>
              <a:gd name="T7" fmla="*/ 0 h 624"/>
              <a:gd name="T8" fmla="*/ 2147483646 w 480"/>
              <a:gd name="T9" fmla="*/ 0 h 624"/>
              <a:gd name="T10" fmla="*/ 2147483646 w 480"/>
              <a:gd name="T11" fmla="*/ 2147483646 h 624"/>
              <a:gd name="T12" fmla="*/ 2147483646 w 480"/>
              <a:gd name="T13" fmla="*/ 2147483646 h 624"/>
              <a:gd name="T14" fmla="*/ 2147483646 w 480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80"/>
              <a:gd name="T25" fmla="*/ 0 h 624"/>
              <a:gd name="T26" fmla="*/ 480 w 480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80" h="624">
                <a:moveTo>
                  <a:pt x="480" y="624"/>
                </a:moveTo>
                <a:lnTo>
                  <a:pt x="0" y="624"/>
                </a:lnTo>
                <a:lnTo>
                  <a:pt x="0" y="240"/>
                </a:lnTo>
                <a:lnTo>
                  <a:pt x="48" y="0"/>
                </a:lnTo>
                <a:lnTo>
                  <a:pt x="384" y="0"/>
                </a:lnTo>
                <a:lnTo>
                  <a:pt x="432" y="336"/>
                </a:lnTo>
                <a:lnTo>
                  <a:pt x="480" y="528"/>
                </a:lnTo>
                <a:lnTo>
                  <a:pt x="480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7" name="Freeform 3">
            <a:extLst>
              <a:ext uri="{FF2B5EF4-FFF2-40B4-BE49-F238E27FC236}">
                <a16:creationId xmlns:a16="http://schemas.microsoft.com/office/drawing/2014/main" id="{743736EC-D1EC-4715-8C8F-4B5662D135F1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Freeform 4">
            <a:extLst>
              <a:ext uri="{FF2B5EF4-FFF2-40B4-BE49-F238E27FC236}">
                <a16:creationId xmlns:a16="http://schemas.microsoft.com/office/drawing/2014/main" id="{DA7788DC-1236-4D3C-BEF8-0299687E4AF7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Freeform 5">
            <a:extLst>
              <a:ext uri="{FF2B5EF4-FFF2-40B4-BE49-F238E27FC236}">
                <a16:creationId xmlns:a16="http://schemas.microsoft.com/office/drawing/2014/main" id="{7D775C65-4A9D-4617-87E3-6C86002E238C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Freeform 6">
            <a:extLst>
              <a:ext uri="{FF2B5EF4-FFF2-40B4-BE49-F238E27FC236}">
                <a16:creationId xmlns:a16="http://schemas.microsoft.com/office/drawing/2014/main" id="{F3DC857E-2E05-44F4-BB66-FFDC18B97F39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Freeform 7">
            <a:extLst>
              <a:ext uri="{FF2B5EF4-FFF2-40B4-BE49-F238E27FC236}">
                <a16:creationId xmlns:a16="http://schemas.microsoft.com/office/drawing/2014/main" id="{38DED24B-717D-4A83-88B6-7F02AC4AD649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Freeform 8">
            <a:extLst>
              <a:ext uri="{FF2B5EF4-FFF2-40B4-BE49-F238E27FC236}">
                <a16:creationId xmlns:a16="http://schemas.microsoft.com/office/drawing/2014/main" id="{107EB830-8935-4363-BBF9-9DE729AAB14A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Freeform 9">
            <a:extLst>
              <a:ext uri="{FF2B5EF4-FFF2-40B4-BE49-F238E27FC236}">
                <a16:creationId xmlns:a16="http://schemas.microsoft.com/office/drawing/2014/main" id="{B03EAF45-C6CC-43BB-A5B0-E691DB970954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Freeform 10">
            <a:extLst>
              <a:ext uri="{FF2B5EF4-FFF2-40B4-BE49-F238E27FC236}">
                <a16:creationId xmlns:a16="http://schemas.microsoft.com/office/drawing/2014/main" id="{AD7EA7CD-91AB-403A-AFA7-C9C9027A77CB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Freeform 11">
            <a:extLst>
              <a:ext uri="{FF2B5EF4-FFF2-40B4-BE49-F238E27FC236}">
                <a16:creationId xmlns:a16="http://schemas.microsoft.com/office/drawing/2014/main" id="{A08F924B-7701-4822-AE15-2A396B6AB109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6" name="Freeform 12">
            <a:extLst>
              <a:ext uri="{FF2B5EF4-FFF2-40B4-BE49-F238E27FC236}">
                <a16:creationId xmlns:a16="http://schemas.microsoft.com/office/drawing/2014/main" id="{201EB669-657A-483A-AA37-C424737A7E41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Freeform 13">
            <a:extLst>
              <a:ext uri="{FF2B5EF4-FFF2-40B4-BE49-F238E27FC236}">
                <a16:creationId xmlns:a16="http://schemas.microsoft.com/office/drawing/2014/main" id="{53C1AF88-A931-46BA-935A-AD806FFC6B92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Freeform 14">
            <a:extLst>
              <a:ext uri="{FF2B5EF4-FFF2-40B4-BE49-F238E27FC236}">
                <a16:creationId xmlns:a16="http://schemas.microsoft.com/office/drawing/2014/main" id="{DEB582DA-7D0E-4052-93C1-F4AD6C68D5F1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Freeform 15">
            <a:extLst>
              <a:ext uri="{FF2B5EF4-FFF2-40B4-BE49-F238E27FC236}">
                <a16:creationId xmlns:a16="http://schemas.microsoft.com/office/drawing/2014/main" id="{D3BDF0CF-A611-4964-BE95-DACEDC977626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Freeform 16">
            <a:extLst>
              <a:ext uri="{FF2B5EF4-FFF2-40B4-BE49-F238E27FC236}">
                <a16:creationId xmlns:a16="http://schemas.microsoft.com/office/drawing/2014/main" id="{5F5603B3-165E-4534-91A8-A8F8B339B416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Freeform 17">
            <a:extLst>
              <a:ext uri="{FF2B5EF4-FFF2-40B4-BE49-F238E27FC236}">
                <a16:creationId xmlns:a16="http://schemas.microsoft.com/office/drawing/2014/main" id="{1B41E097-DA72-4A2A-B34F-4A10664C6E9B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Freeform 18">
            <a:extLst>
              <a:ext uri="{FF2B5EF4-FFF2-40B4-BE49-F238E27FC236}">
                <a16:creationId xmlns:a16="http://schemas.microsoft.com/office/drawing/2014/main" id="{E193ECFE-C231-45BA-8970-EAB82E3BFE76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Freeform 19">
            <a:extLst>
              <a:ext uri="{FF2B5EF4-FFF2-40B4-BE49-F238E27FC236}">
                <a16:creationId xmlns:a16="http://schemas.microsoft.com/office/drawing/2014/main" id="{748F7F21-51D7-418A-91D1-1A3BB86CE4F7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Freeform 20">
            <a:extLst>
              <a:ext uri="{FF2B5EF4-FFF2-40B4-BE49-F238E27FC236}">
                <a16:creationId xmlns:a16="http://schemas.microsoft.com/office/drawing/2014/main" id="{3A2B9B1C-B99E-446A-B13C-3F76BC7B1B6C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Freeform 21">
            <a:extLst>
              <a:ext uri="{FF2B5EF4-FFF2-40B4-BE49-F238E27FC236}">
                <a16:creationId xmlns:a16="http://schemas.microsoft.com/office/drawing/2014/main" id="{7033317D-EF14-4038-9B77-0BC174D9521D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Freeform 22">
            <a:extLst>
              <a:ext uri="{FF2B5EF4-FFF2-40B4-BE49-F238E27FC236}">
                <a16:creationId xmlns:a16="http://schemas.microsoft.com/office/drawing/2014/main" id="{79705DE3-2562-4931-A006-F5965CB4B4D8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Freeform 23">
            <a:extLst>
              <a:ext uri="{FF2B5EF4-FFF2-40B4-BE49-F238E27FC236}">
                <a16:creationId xmlns:a16="http://schemas.microsoft.com/office/drawing/2014/main" id="{CDF14206-4175-49AE-8636-52BCDA54812A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Freeform 24">
            <a:extLst>
              <a:ext uri="{FF2B5EF4-FFF2-40B4-BE49-F238E27FC236}">
                <a16:creationId xmlns:a16="http://schemas.microsoft.com/office/drawing/2014/main" id="{87E245A6-D4EA-4A70-A0CB-92AE322ED7B1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9" name="Freeform 25">
            <a:extLst>
              <a:ext uri="{FF2B5EF4-FFF2-40B4-BE49-F238E27FC236}">
                <a16:creationId xmlns:a16="http://schemas.microsoft.com/office/drawing/2014/main" id="{AD41CE45-AF79-4FB1-9553-F1B7D2245C97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Freeform 26">
            <a:extLst>
              <a:ext uri="{FF2B5EF4-FFF2-40B4-BE49-F238E27FC236}">
                <a16:creationId xmlns:a16="http://schemas.microsoft.com/office/drawing/2014/main" id="{ABCAA027-99C5-43E6-A9A8-FE8BA3901874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Freeform 27">
            <a:extLst>
              <a:ext uri="{FF2B5EF4-FFF2-40B4-BE49-F238E27FC236}">
                <a16:creationId xmlns:a16="http://schemas.microsoft.com/office/drawing/2014/main" id="{749F89D0-EF83-473F-BC08-7E25641D66DF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2" name="Freeform 28">
            <a:extLst>
              <a:ext uri="{FF2B5EF4-FFF2-40B4-BE49-F238E27FC236}">
                <a16:creationId xmlns:a16="http://schemas.microsoft.com/office/drawing/2014/main" id="{6DB45889-D16F-4E0D-BC6B-755F73F13A77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Freeform 29">
            <a:extLst>
              <a:ext uri="{FF2B5EF4-FFF2-40B4-BE49-F238E27FC236}">
                <a16:creationId xmlns:a16="http://schemas.microsoft.com/office/drawing/2014/main" id="{C4C3AA0A-5585-4C08-880D-032B3962ADEF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Freeform 30">
            <a:extLst>
              <a:ext uri="{FF2B5EF4-FFF2-40B4-BE49-F238E27FC236}">
                <a16:creationId xmlns:a16="http://schemas.microsoft.com/office/drawing/2014/main" id="{98DD8D09-6F1E-4D4E-9FFB-3A107A7E730F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Text Box 31">
            <a:extLst>
              <a:ext uri="{FF2B5EF4-FFF2-40B4-BE49-F238E27FC236}">
                <a16:creationId xmlns:a16="http://schemas.microsoft.com/office/drawing/2014/main" id="{9BA6F2E2-4836-4729-B05C-BB667BFE4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313" y="42672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1776" name="Text Box 32">
            <a:extLst>
              <a:ext uri="{FF2B5EF4-FFF2-40B4-BE49-F238E27FC236}">
                <a16:creationId xmlns:a16="http://schemas.microsoft.com/office/drawing/2014/main" id="{90038971-4C7A-4E53-BF3A-C2AE01B1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347345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1777" name="Text Box 33">
            <a:extLst>
              <a:ext uri="{FF2B5EF4-FFF2-40B4-BE49-F238E27FC236}">
                <a16:creationId xmlns:a16="http://schemas.microsoft.com/office/drawing/2014/main" id="{2DBF7125-1B03-4C20-B675-23AD87FA1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988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1778" name="Text Box 34">
            <a:extLst>
              <a:ext uri="{FF2B5EF4-FFF2-40B4-BE49-F238E27FC236}">
                <a16:creationId xmlns:a16="http://schemas.microsoft.com/office/drawing/2014/main" id="{99170063-0484-49BD-B2B7-1A6B2E4E0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713" y="4038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1779" name="Text Box 35">
            <a:extLst>
              <a:ext uri="{FF2B5EF4-FFF2-40B4-BE49-F238E27FC236}">
                <a16:creationId xmlns:a16="http://schemas.microsoft.com/office/drawing/2014/main" id="{D282D2E3-16F7-489B-BA05-DEA7190C5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34340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31780" name="Text Box 36">
            <a:extLst>
              <a:ext uri="{FF2B5EF4-FFF2-40B4-BE49-F238E27FC236}">
                <a16:creationId xmlns:a16="http://schemas.microsoft.com/office/drawing/2014/main" id="{48F2A85E-4C90-49C9-B9BD-ABB8D596B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425" y="4191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31781" name="Text Box 37">
            <a:extLst>
              <a:ext uri="{FF2B5EF4-FFF2-40B4-BE49-F238E27FC236}">
                <a16:creationId xmlns:a16="http://schemas.microsoft.com/office/drawing/2014/main" id="{32FFEB12-A19F-405D-BF7B-2A192C1DB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3429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1782" name="Text Box 38">
            <a:extLst>
              <a:ext uri="{FF2B5EF4-FFF2-40B4-BE49-F238E27FC236}">
                <a16:creationId xmlns:a16="http://schemas.microsoft.com/office/drawing/2014/main" id="{074FE80D-BA09-48B6-B6E9-FEB214F46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25" y="4191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31783" name="Text Box 39">
            <a:extLst>
              <a:ext uri="{FF2B5EF4-FFF2-40B4-BE49-F238E27FC236}">
                <a16:creationId xmlns:a16="http://schemas.microsoft.com/office/drawing/2014/main" id="{B3B2FC7F-0473-4160-91DF-F54567163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3" y="35464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31784" name="Freeform 40">
            <a:extLst>
              <a:ext uri="{FF2B5EF4-FFF2-40B4-BE49-F238E27FC236}">
                <a16:creationId xmlns:a16="http://schemas.microsoft.com/office/drawing/2014/main" id="{18F681AD-004D-45E8-A695-0E8809E9EE6A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Freeform 41">
            <a:extLst>
              <a:ext uri="{FF2B5EF4-FFF2-40B4-BE49-F238E27FC236}">
                <a16:creationId xmlns:a16="http://schemas.microsoft.com/office/drawing/2014/main" id="{755603AB-E9CD-4480-808E-D7DC0C4DEE3C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Text Box 42">
            <a:extLst>
              <a:ext uri="{FF2B5EF4-FFF2-40B4-BE49-F238E27FC236}">
                <a16:creationId xmlns:a16="http://schemas.microsoft.com/office/drawing/2014/main" id="{4F5AB0AB-8DEF-4E83-87A3-18BE56079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87" name="Text Box 43">
            <a:extLst>
              <a:ext uri="{FF2B5EF4-FFF2-40B4-BE49-F238E27FC236}">
                <a16:creationId xmlns:a16="http://schemas.microsoft.com/office/drawing/2014/main" id="{6D27DBEC-2DFC-4808-8878-F6B682ED9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88" name="Freeform 44">
            <a:extLst>
              <a:ext uri="{FF2B5EF4-FFF2-40B4-BE49-F238E27FC236}">
                <a16:creationId xmlns:a16="http://schemas.microsoft.com/office/drawing/2014/main" id="{063FB8E2-1529-4833-8CFE-B81540DDC719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9" name="Text Box 45">
            <a:extLst>
              <a:ext uri="{FF2B5EF4-FFF2-40B4-BE49-F238E27FC236}">
                <a16:creationId xmlns:a16="http://schemas.microsoft.com/office/drawing/2014/main" id="{90ED999F-9418-4E74-94F7-3FD2DEA52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90" name="Freeform 46">
            <a:extLst>
              <a:ext uri="{FF2B5EF4-FFF2-40B4-BE49-F238E27FC236}">
                <a16:creationId xmlns:a16="http://schemas.microsoft.com/office/drawing/2014/main" id="{F5557B61-4113-4BA7-8DA4-B4602E12D2C1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1" name="Freeform 47">
            <a:extLst>
              <a:ext uri="{FF2B5EF4-FFF2-40B4-BE49-F238E27FC236}">
                <a16:creationId xmlns:a16="http://schemas.microsoft.com/office/drawing/2014/main" id="{BBA729E7-EB5C-4033-87E5-5DA4D441DC54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2" name="Freeform 48">
            <a:extLst>
              <a:ext uri="{FF2B5EF4-FFF2-40B4-BE49-F238E27FC236}">
                <a16:creationId xmlns:a16="http://schemas.microsoft.com/office/drawing/2014/main" id="{5062A491-25C4-44E5-9CF8-642C692C2B2A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3" name="Freeform 49">
            <a:extLst>
              <a:ext uri="{FF2B5EF4-FFF2-40B4-BE49-F238E27FC236}">
                <a16:creationId xmlns:a16="http://schemas.microsoft.com/office/drawing/2014/main" id="{0928B063-8767-42BB-822A-520BACFA4BF7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4" name="Freeform 50">
            <a:extLst>
              <a:ext uri="{FF2B5EF4-FFF2-40B4-BE49-F238E27FC236}">
                <a16:creationId xmlns:a16="http://schemas.microsoft.com/office/drawing/2014/main" id="{8D74A095-2834-4A95-BB25-6A8EA8B363B8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Text Box 52">
            <a:extLst>
              <a:ext uri="{FF2B5EF4-FFF2-40B4-BE49-F238E27FC236}">
                <a16:creationId xmlns:a16="http://schemas.microsoft.com/office/drawing/2014/main" id="{7F47259A-040D-4D6F-8761-6790692C7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96" name="Text Box 53">
            <a:extLst>
              <a:ext uri="{FF2B5EF4-FFF2-40B4-BE49-F238E27FC236}">
                <a16:creationId xmlns:a16="http://schemas.microsoft.com/office/drawing/2014/main" id="{50B3EA39-68F0-43D7-8448-6BA2F1F57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97" name="Text Box 54">
            <a:extLst>
              <a:ext uri="{FF2B5EF4-FFF2-40B4-BE49-F238E27FC236}">
                <a16:creationId xmlns:a16="http://schemas.microsoft.com/office/drawing/2014/main" id="{53375B1A-292A-43EC-8427-551E1E2C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1798" name="Picture 55" descr="C:\AGVISE Logo\Agvise-logo2000.jpg">
            <a:extLst>
              <a:ext uri="{FF2B5EF4-FFF2-40B4-BE49-F238E27FC236}">
                <a16:creationId xmlns:a16="http://schemas.microsoft.com/office/drawing/2014/main" id="{504FBA55-9109-4CCC-AA53-7199938AD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482725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99" name="Text Box 56">
            <a:extLst>
              <a:ext uri="{FF2B5EF4-FFF2-40B4-BE49-F238E27FC236}">
                <a16:creationId xmlns:a16="http://schemas.microsoft.com/office/drawing/2014/main" id="{C462A285-2A1B-4FF2-9512-FB8B6D19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422275"/>
            <a:ext cx="8934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Boron less than 0.4 ppm</a:t>
            </a:r>
          </a:p>
        </p:txBody>
      </p:sp>
      <p:sp>
        <p:nvSpPr>
          <p:cNvPr id="31800" name="Text Box 57">
            <a:extLst>
              <a:ext uri="{FF2B5EF4-FFF2-40B4-BE49-F238E27FC236}">
                <a16:creationId xmlns:a16="http://schemas.microsoft.com/office/drawing/2014/main" id="{AF79B6B5-6E82-4A8C-BAFC-2FDC69C57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801" name="Text Box 58">
            <a:extLst>
              <a:ext uri="{FF2B5EF4-FFF2-40B4-BE49-F238E27FC236}">
                <a16:creationId xmlns:a16="http://schemas.microsoft.com/office/drawing/2014/main" id="{B71C70E6-65F9-40D4-B850-77E120F85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31802" name="Text Box 59">
            <a:extLst>
              <a:ext uri="{FF2B5EF4-FFF2-40B4-BE49-F238E27FC236}">
                <a16:creationId xmlns:a16="http://schemas.microsoft.com/office/drawing/2014/main" id="{9E97A030-F377-401F-A89D-C12253FF6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31803" name="Text Box 60">
            <a:extLst>
              <a:ext uri="{FF2B5EF4-FFF2-40B4-BE49-F238E27FC236}">
                <a16:creationId xmlns:a16="http://schemas.microsoft.com/office/drawing/2014/main" id="{6C2A55AA-423C-497A-B00C-40FC77E8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31804" name="Text Box 61">
            <a:extLst>
              <a:ext uri="{FF2B5EF4-FFF2-40B4-BE49-F238E27FC236}">
                <a16:creationId xmlns:a16="http://schemas.microsoft.com/office/drawing/2014/main" id="{24B2C5FF-BA6E-4E21-A131-580017412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31805" name="Text Box 62">
            <a:extLst>
              <a:ext uri="{FF2B5EF4-FFF2-40B4-BE49-F238E27FC236}">
                <a16:creationId xmlns:a16="http://schemas.microsoft.com/office/drawing/2014/main" id="{610284AE-D6A4-44FE-90CB-DB6BB6664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31806" name="Text Box 63">
            <a:extLst>
              <a:ext uri="{FF2B5EF4-FFF2-40B4-BE49-F238E27FC236}">
                <a16:creationId xmlns:a16="http://schemas.microsoft.com/office/drawing/2014/main" id="{8BB01542-EAEA-408C-8DBF-06546AD85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807" name="Text Box 64">
            <a:extLst>
              <a:ext uri="{FF2B5EF4-FFF2-40B4-BE49-F238E27FC236}">
                <a16:creationId xmlns:a16="http://schemas.microsoft.com/office/drawing/2014/main" id="{198D84E8-7BF2-4370-8F79-53BF808FF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5043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31808" name="Text Box 65">
            <a:extLst>
              <a:ext uri="{FF2B5EF4-FFF2-40B4-BE49-F238E27FC236}">
                <a16:creationId xmlns:a16="http://schemas.microsoft.com/office/drawing/2014/main" id="{80414DB2-178B-4ADA-B428-3C4EFDA2C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47386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51%</a:t>
            </a:r>
          </a:p>
        </p:txBody>
      </p:sp>
      <p:sp>
        <p:nvSpPr>
          <p:cNvPr id="31809" name="Text Box 66">
            <a:extLst>
              <a:ext uri="{FF2B5EF4-FFF2-40B4-BE49-F238E27FC236}">
                <a16:creationId xmlns:a16="http://schemas.microsoft.com/office/drawing/2014/main" id="{6A7CB2EE-BA72-4AC6-9CAD-0C13E5466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417512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88%</a:t>
            </a:r>
          </a:p>
        </p:txBody>
      </p:sp>
      <p:sp>
        <p:nvSpPr>
          <p:cNvPr id="31810" name="Text Box 67">
            <a:extLst>
              <a:ext uri="{FF2B5EF4-FFF2-40B4-BE49-F238E27FC236}">
                <a16:creationId xmlns:a16="http://schemas.microsoft.com/office/drawing/2014/main" id="{7E1946CF-54E1-4D3A-9420-056AA0D78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3519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23%</a:t>
            </a:r>
          </a:p>
        </p:txBody>
      </p:sp>
      <p:sp>
        <p:nvSpPr>
          <p:cNvPr id="31811" name="Text Box 68">
            <a:extLst>
              <a:ext uri="{FF2B5EF4-FFF2-40B4-BE49-F238E27FC236}">
                <a16:creationId xmlns:a16="http://schemas.microsoft.com/office/drawing/2014/main" id="{5606C280-3C82-4E68-AD27-4AA89D222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17%</a:t>
            </a:r>
          </a:p>
        </p:txBody>
      </p:sp>
      <p:sp>
        <p:nvSpPr>
          <p:cNvPr id="31812" name="Text Box 69">
            <a:extLst>
              <a:ext uri="{FF2B5EF4-FFF2-40B4-BE49-F238E27FC236}">
                <a16:creationId xmlns:a16="http://schemas.microsoft.com/office/drawing/2014/main" id="{5E19489B-687D-42A4-938F-E30E2FD88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31813" name="Text Box 70">
            <a:extLst>
              <a:ext uri="{FF2B5EF4-FFF2-40B4-BE49-F238E27FC236}">
                <a16:creationId xmlns:a16="http://schemas.microsoft.com/office/drawing/2014/main" id="{A331E145-9A37-47A7-B3B2-1D660DA47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5562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31814" name="Text Box 71">
            <a:extLst>
              <a:ext uri="{FF2B5EF4-FFF2-40B4-BE49-F238E27FC236}">
                <a16:creationId xmlns:a16="http://schemas.microsoft.com/office/drawing/2014/main" id="{426AEE60-019C-4094-89F7-B2351DADA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18%</a:t>
            </a:r>
          </a:p>
        </p:txBody>
      </p:sp>
      <p:sp>
        <p:nvSpPr>
          <p:cNvPr id="31815" name="Text Box 72">
            <a:extLst>
              <a:ext uri="{FF2B5EF4-FFF2-40B4-BE49-F238E27FC236}">
                <a16:creationId xmlns:a16="http://schemas.microsoft.com/office/drawing/2014/main" id="{C9C08985-1B48-4B90-A284-A0FBCA091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4363" y="5638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31816" name="Text Box 41">
            <a:extLst>
              <a:ext uri="{FF2B5EF4-FFF2-40B4-BE49-F238E27FC236}">
                <a16:creationId xmlns:a16="http://schemas.microsoft.com/office/drawing/2014/main" id="{2C9E9F7A-C87D-4E88-9637-0C8997AC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668963"/>
            <a:ext cx="646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31817" name="Text Box 41">
            <a:extLst>
              <a:ext uri="{FF2B5EF4-FFF2-40B4-BE49-F238E27FC236}">
                <a16:creationId xmlns:a16="http://schemas.microsoft.com/office/drawing/2014/main" id="{2FCCE011-23E1-401F-8727-CB31A6E51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6088" y="5562600"/>
            <a:ext cx="646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31818" name="Text Box 41">
            <a:extLst>
              <a:ext uri="{FF2B5EF4-FFF2-40B4-BE49-F238E27FC236}">
                <a16:creationId xmlns:a16="http://schemas.microsoft.com/office/drawing/2014/main" id="{E0B80298-2C53-45F3-8313-F42B532F8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6350" y="3444875"/>
            <a:ext cx="519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31819" name="Text Box 41">
            <a:extLst>
              <a:ext uri="{FF2B5EF4-FFF2-40B4-BE49-F238E27FC236}">
                <a16:creationId xmlns:a16="http://schemas.microsoft.com/office/drawing/2014/main" id="{06BAFB25-C8BE-4648-AC86-C46067BB9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19923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31820" name="Text Box 41">
            <a:extLst>
              <a:ext uri="{FF2B5EF4-FFF2-40B4-BE49-F238E27FC236}">
                <a16:creationId xmlns:a16="http://schemas.microsoft.com/office/drawing/2014/main" id="{8368D6B8-564F-4093-AFFE-324F89B34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688" y="2438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31821" name="Text Box 69">
            <a:extLst>
              <a:ext uri="{FF2B5EF4-FFF2-40B4-BE49-F238E27FC236}">
                <a16:creationId xmlns:a16="http://schemas.microsoft.com/office/drawing/2014/main" id="{8E25841E-0CBB-42B6-99FD-E3776E696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4906963"/>
            <a:ext cx="646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grpSp>
        <p:nvGrpSpPr>
          <p:cNvPr id="31822" name="Group 82">
            <a:extLst>
              <a:ext uri="{FF2B5EF4-FFF2-40B4-BE49-F238E27FC236}">
                <a16:creationId xmlns:a16="http://schemas.microsoft.com/office/drawing/2014/main" id="{95A1FB3D-8B81-4A1A-98AF-29C7CF89339B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DE42B97-671E-4992-9942-D546D425D2F8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7CC9A04-46A5-490C-95BC-8548A33E8BEE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F0D4650-06EE-4C17-814E-3B9C1782D739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B36A901-25A7-46E6-9436-CFD6EDEC8320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>
            <a:extLst>
              <a:ext uri="{FF2B5EF4-FFF2-40B4-BE49-F238E27FC236}">
                <a16:creationId xmlns:a16="http://schemas.microsoft.com/office/drawing/2014/main" id="{7DF557FE-92CE-4AE0-953F-291AF0BF0581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1" name="Freeform 3">
            <a:extLst>
              <a:ext uri="{FF2B5EF4-FFF2-40B4-BE49-F238E27FC236}">
                <a16:creationId xmlns:a16="http://schemas.microsoft.com/office/drawing/2014/main" id="{F231D07E-B456-49E7-9EBE-35B4433CE985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Freeform 4">
            <a:extLst>
              <a:ext uri="{FF2B5EF4-FFF2-40B4-BE49-F238E27FC236}">
                <a16:creationId xmlns:a16="http://schemas.microsoft.com/office/drawing/2014/main" id="{AA00C330-9091-41FB-A0C6-89766DB4A623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Freeform 5">
            <a:extLst>
              <a:ext uri="{FF2B5EF4-FFF2-40B4-BE49-F238E27FC236}">
                <a16:creationId xmlns:a16="http://schemas.microsoft.com/office/drawing/2014/main" id="{3001B0D6-7BCB-4FB0-B8D8-646ED435191A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Freeform 6">
            <a:extLst>
              <a:ext uri="{FF2B5EF4-FFF2-40B4-BE49-F238E27FC236}">
                <a16:creationId xmlns:a16="http://schemas.microsoft.com/office/drawing/2014/main" id="{C4379BC4-9499-4A24-ACA8-C8CD31FB5659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Freeform 7">
            <a:extLst>
              <a:ext uri="{FF2B5EF4-FFF2-40B4-BE49-F238E27FC236}">
                <a16:creationId xmlns:a16="http://schemas.microsoft.com/office/drawing/2014/main" id="{021D1E7D-B0DA-4E7C-8735-E801564DFA71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Freeform 8">
            <a:extLst>
              <a:ext uri="{FF2B5EF4-FFF2-40B4-BE49-F238E27FC236}">
                <a16:creationId xmlns:a16="http://schemas.microsoft.com/office/drawing/2014/main" id="{0FBEB98F-B573-4A5A-86F1-CDD50D08A06F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Freeform 9">
            <a:extLst>
              <a:ext uri="{FF2B5EF4-FFF2-40B4-BE49-F238E27FC236}">
                <a16:creationId xmlns:a16="http://schemas.microsoft.com/office/drawing/2014/main" id="{F859A7A0-6458-44F8-8DC8-27F3E84AE876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Freeform 10">
            <a:extLst>
              <a:ext uri="{FF2B5EF4-FFF2-40B4-BE49-F238E27FC236}">
                <a16:creationId xmlns:a16="http://schemas.microsoft.com/office/drawing/2014/main" id="{F5D0AEF7-BB16-4E2C-968C-7B1A8D84B1EA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9C5BCEDC-D63B-488D-998B-645886359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28600"/>
            <a:ext cx="8012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Chloride less than 40 lb/a</a:t>
            </a: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E053E28B-AD56-46B8-87E2-6FFC6C6A2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296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</a:t>
            </a:r>
          </a:p>
        </p:txBody>
      </p:sp>
      <p:pic>
        <p:nvPicPr>
          <p:cNvPr id="32781" name="Picture 13" descr="C:\AGVISE Logo\Agvise-logo2000.jpg">
            <a:extLst>
              <a:ext uri="{FF2B5EF4-FFF2-40B4-BE49-F238E27FC236}">
                <a16:creationId xmlns:a16="http://schemas.microsoft.com/office/drawing/2014/main" id="{483BC793-A40E-4D8F-BD53-54EB21137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2" name="Text Box 14">
            <a:extLst>
              <a:ext uri="{FF2B5EF4-FFF2-40B4-BE49-F238E27FC236}">
                <a16:creationId xmlns:a16="http://schemas.microsoft.com/office/drawing/2014/main" id="{70D0DDD6-B4D9-4E79-A7EE-7A7AD269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72%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40A2FD35-60E4-4AB2-9FC6-2B716CD5B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50%</a:t>
            </a:r>
          </a:p>
        </p:txBody>
      </p:sp>
      <p:sp>
        <p:nvSpPr>
          <p:cNvPr id="32784" name="Text Box 16">
            <a:extLst>
              <a:ext uri="{FF2B5EF4-FFF2-40B4-BE49-F238E27FC236}">
                <a16:creationId xmlns:a16="http://schemas.microsoft.com/office/drawing/2014/main" id="{5B38605E-3853-4E5E-A5D7-888B9D8D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68%</a:t>
            </a:r>
          </a:p>
        </p:txBody>
      </p:sp>
      <p:sp>
        <p:nvSpPr>
          <p:cNvPr id="32785" name="Text Box 17">
            <a:extLst>
              <a:ext uri="{FF2B5EF4-FFF2-40B4-BE49-F238E27FC236}">
                <a16:creationId xmlns:a16="http://schemas.microsoft.com/office/drawing/2014/main" id="{B863D8C1-5D67-4CB0-9D86-4C396729B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84%</a:t>
            </a:r>
          </a:p>
        </p:txBody>
      </p:sp>
      <p:sp>
        <p:nvSpPr>
          <p:cNvPr id="32786" name="Text Box 18">
            <a:extLst>
              <a:ext uri="{FF2B5EF4-FFF2-40B4-BE49-F238E27FC236}">
                <a16:creationId xmlns:a16="http://schemas.microsoft.com/office/drawing/2014/main" id="{35631D6E-ACEF-413D-A237-094F2129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61%</a:t>
            </a:r>
          </a:p>
        </p:txBody>
      </p:sp>
      <p:sp>
        <p:nvSpPr>
          <p:cNvPr id="32787" name="Text Box 19">
            <a:extLst>
              <a:ext uri="{FF2B5EF4-FFF2-40B4-BE49-F238E27FC236}">
                <a16:creationId xmlns:a16="http://schemas.microsoft.com/office/drawing/2014/main" id="{AE8C4D7C-D801-419C-AB83-0C46A0A0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226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73%</a:t>
            </a:r>
          </a:p>
        </p:txBody>
      </p:sp>
      <p:sp>
        <p:nvSpPr>
          <p:cNvPr id="32788" name="TextBox 19">
            <a:extLst>
              <a:ext uri="{FF2B5EF4-FFF2-40B4-BE49-F238E27FC236}">
                <a16:creationId xmlns:a16="http://schemas.microsoft.com/office/drawing/2014/main" id="{CCC73FBC-E7F7-4912-AA25-98B1B1C76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 minimum 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>
            <a:extLst>
              <a:ext uri="{FF2B5EF4-FFF2-40B4-BE49-F238E27FC236}">
                <a16:creationId xmlns:a16="http://schemas.microsoft.com/office/drawing/2014/main" id="{4600284F-104A-4C0C-83C5-23D706C47623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609600" cy="914400"/>
          </a:xfrm>
          <a:custGeom>
            <a:avLst/>
            <a:gdLst>
              <a:gd name="T0" fmla="*/ 2147483646 w 384"/>
              <a:gd name="T1" fmla="*/ 2147483646 h 576"/>
              <a:gd name="T2" fmla="*/ 0 w 384"/>
              <a:gd name="T3" fmla="*/ 2147483646 h 576"/>
              <a:gd name="T4" fmla="*/ 0 w 384"/>
              <a:gd name="T5" fmla="*/ 2147483646 h 576"/>
              <a:gd name="T6" fmla="*/ 2147483646 w 384"/>
              <a:gd name="T7" fmla="*/ 0 h 576"/>
              <a:gd name="T8" fmla="*/ 2147483646 w 384"/>
              <a:gd name="T9" fmla="*/ 0 h 576"/>
              <a:gd name="T10" fmla="*/ 2147483646 w 384"/>
              <a:gd name="T11" fmla="*/ 2147483646 h 576"/>
              <a:gd name="T12" fmla="*/ 2147483646 w 384"/>
              <a:gd name="T13" fmla="*/ 2147483646 h 576"/>
              <a:gd name="T14" fmla="*/ 2147483646 w 384"/>
              <a:gd name="T15" fmla="*/ 2147483646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576"/>
              <a:gd name="T26" fmla="*/ 384 w 384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576">
                <a:moveTo>
                  <a:pt x="384" y="576"/>
                </a:moveTo>
                <a:lnTo>
                  <a:pt x="0" y="576"/>
                </a:lnTo>
                <a:lnTo>
                  <a:pt x="0" y="240"/>
                </a:lnTo>
                <a:lnTo>
                  <a:pt x="48" y="0"/>
                </a:lnTo>
                <a:lnTo>
                  <a:pt x="336" y="0"/>
                </a:lnTo>
                <a:lnTo>
                  <a:pt x="336" y="336"/>
                </a:lnTo>
                <a:lnTo>
                  <a:pt x="384" y="480"/>
                </a:lnTo>
                <a:lnTo>
                  <a:pt x="384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19" name="Freeform 3">
            <a:extLst>
              <a:ext uri="{FF2B5EF4-FFF2-40B4-BE49-F238E27FC236}">
                <a16:creationId xmlns:a16="http://schemas.microsoft.com/office/drawing/2014/main" id="{80376388-C156-4CAD-ADC4-3780A61C67A3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Freeform 4">
            <a:extLst>
              <a:ext uri="{FF2B5EF4-FFF2-40B4-BE49-F238E27FC236}">
                <a16:creationId xmlns:a16="http://schemas.microsoft.com/office/drawing/2014/main" id="{FEE7CB52-9417-4D8F-A755-9EE83E3EBB94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Freeform 5">
            <a:extLst>
              <a:ext uri="{FF2B5EF4-FFF2-40B4-BE49-F238E27FC236}">
                <a16:creationId xmlns:a16="http://schemas.microsoft.com/office/drawing/2014/main" id="{D90A1C18-F0F0-4A1E-9AD8-6A213F57F795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Freeform 6">
            <a:extLst>
              <a:ext uri="{FF2B5EF4-FFF2-40B4-BE49-F238E27FC236}">
                <a16:creationId xmlns:a16="http://schemas.microsoft.com/office/drawing/2014/main" id="{DCA4E79A-719A-4592-9A1C-3586EF7AD3E0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Freeform 7">
            <a:extLst>
              <a:ext uri="{FF2B5EF4-FFF2-40B4-BE49-F238E27FC236}">
                <a16:creationId xmlns:a16="http://schemas.microsoft.com/office/drawing/2014/main" id="{8A54DAE1-ED05-4971-8AA8-9F92E06E91E1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Freeform 8">
            <a:extLst>
              <a:ext uri="{FF2B5EF4-FFF2-40B4-BE49-F238E27FC236}">
                <a16:creationId xmlns:a16="http://schemas.microsoft.com/office/drawing/2014/main" id="{76AA55D9-F401-42CF-8302-910F51701E18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Freeform 9">
            <a:extLst>
              <a:ext uri="{FF2B5EF4-FFF2-40B4-BE49-F238E27FC236}">
                <a16:creationId xmlns:a16="http://schemas.microsoft.com/office/drawing/2014/main" id="{855E4393-95D5-47FF-B253-60A8A523F85A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Freeform 10">
            <a:extLst>
              <a:ext uri="{FF2B5EF4-FFF2-40B4-BE49-F238E27FC236}">
                <a16:creationId xmlns:a16="http://schemas.microsoft.com/office/drawing/2014/main" id="{84E797EF-8BF9-4D94-BB4A-8CB345639D42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Freeform 11">
            <a:extLst>
              <a:ext uri="{FF2B5EF4-FFF2-40B4-BE49-F238E27FC236}">
                <a16:creationId xmlns:a16="http://schemas.microsoft.com/office/drawing/2014/main" id="{BA1F7BF7-3CE2-478F-B0BE-E82778895B84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8" name="Freeform 12">
            <a:extLst>
              <a:ext uri="{FF2B5EF4-FFF2-40B4-BE49-F238E27FC236}">
                <a16:creationId xmlns:a16="http://schemas.microsoft.com/office/drawing/2014/main" id="{DB498E73-7CBA-41D1-86FE-70805306DDD2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Freeform 13">
            <a:extLst>
              <a:ext uri="{FF2B5EF4-FFF2-40B4-BE49-F238E27FC236}">
                <a16:creationId xmlns:a16="http://schemas.microsoft.com/office/drawing/2014/main" id="{B95C561B-4FCE-411E-86C9-96E0F9B1D4A3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Freeform 14">
            <a:extLst>
              <a:ext uri="{FF2B5EF4-FFF2-40B4-BE49-F238E27FC236}">
                <a16:creationId xmlns:a16="http://schemas.microsoft.com/office/drawing/2014/main" id="{35309A5D-71E8-47CB-A0CB-1F92739A94C1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Freeform 15">
            <a:extLst>
              <a:ext uri="{FF2B5EF4-FFF2-40B4-BE49-F238E27FC236}">
                <a16:creationId xmlns:a16="http://schemas.microsoft.com/office/drawing/2014/main" id="{2FAD83CD-579F-45C2-BA76-C400CB1D3F38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Freeform 16">
            <a:extLst>
              <a:ext uri="{FF2B5EF4-FFF2-40B4-BE49-F238E27FC236}">
                <a16:creationId xmlns:a16="http://schemas.microsoft.com/office/drawing/2014/main" id="{340F709E-9594-4F39-9527-CCC1B207FBD9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3" name="Freeform 17">
            <a:extLst>
              <a:ext uri="{FF2B5EF4-FFF2-40B4-BE49-F238E27FC236}">
                <a16:creationId xmlns:a16="http://schemas.microsoft.com/office/drawing/2014/main" id="{C175C751-2C4A-4B00-9B59-9BDDC00C666D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Freeform 18">
            <a:extLst>
              <a:ext uri="{FF2B5EF4-FFF2-40B4-BE49-F238E27FC236}">
                <a16:creationId xmlns:a16="http://schemas.microsoft.com/office/drawing/2014/main" id="{3AA626C5-6CEE-422C-B495-2C8584120138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Freeform 19">
            <a:extLst>
              <a:ext uri="{FF2B5EF4-FFF2-40B4-BE49-F238E27FC236}">
                <a16:creationId xmlns:a16="http://schemas.microsoft.com/office/drawing/2014/main" id="{E176B3CB-11DC-4183-8FA9-90F83230482F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Freeform 20">
            <a:extLst>
              <a:ext uri="{FF2B5EF4-FFF2-40B4-BE49-F238E27FC236}">
                <a16:creationId xmlns:a16="http://schemas.microsoft.com/office/drawing/2014/main" id="{01551AEC-2AC9-4D7F-B04B-BF85942EEDE1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Freeform 21">
            <a:extLst>
              <a:ext uri="{FF2B5EF4-FFF2-40B4-BE49-F238E27FC236}">
                <a16:creationId xmlns:a16="http://schemas.microsoft.com/office/drawing/2014/main" id="{F82D0BE9-BBA3-4DA0-A218-0A7A29FE55AF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Freeform 22">
            <a:extLst>
              <a:ext uri="{FF2B5EF4-FFF2-40B4-BE49-F238E27FC236}">
                <a16:creationId xmlns:a16="http://schemas.microsoft.com/office/drawing/2014/main" id="{50903472-7A33-4230-B3C4-5387C98937B9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Freeform 23">
            <a:extLst>
              <a:ext uri="{FF2B5EF4-FFF2-40B4-BE49-F238E27FC236}">
                <a16:creationId xmlns:a16="http://schemas.microsoft.com/office/drawing/2014/main" id="{545611DF-E172-4FF0-9C41-06616B138614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Freeform 24">
            <a:extLst>
              <a:ext uri="{FF2B5EF4-FFF2-40B4-BE49-F238E27FC236}">
                <a16:creationId xmlns:a16="http://schemas.microsoft.com/office/drawing/2014/main" id="{7F91A0BD-F388-4634-B947-DD7B93A45B5B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Freeform 25">
            <a:extLst>
              <a:ext uri="{FF2B5EF4-FFF2-40B4-BE49-F238E27FC236}">
                <a16:creationId xmlns:a16="http://schemas.microsoft.com/office/drawing/2014/main" id="{FAF4809C-FE1B-4BE7-B0BB-9820B92F0DB9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2" name="Freeform 26">
            <a:extLst>
              <a:ext uri="{FF2B5EF4-FFF2-40B4-BE49-F238E27FC236}">
                <a16:creationId xmlns:a16="http://schemas.microsoft.com/office/drawing/2014/main" id="{85DBACA4-866B-4A54-A57F-7AFAC1E35B10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Freeform 27">
            <a:extLst>
              <a:ext uri="{FF2B5EF4-FFF2-40B4-BE49-F238E27FC236}">
                <a16:creationId xmlns:a16="http://schemas.microsoft.com/office/drawing/2014/main" id="{97EF59B5-FDC6-430A-805D-50692D265ADE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Freeform 28">
            <a:extLst>
              <a:ext uri="{FF2B5EF4-FFF2-40B4-BE49-F238E27FC236}">
                <a16:creationId xmlns:a16="http://schemas.microsoft.com/office/drawing/2014/main" id="{E09DF33F-0E27-4A05-A7BB-D4B122426E98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5" name="Freeform 29">
            <a:extLst>
              <a:ext uri="{FF2B5EF4-FFF2-40B4-BE49-F238E27FC236}">
                <a16:creationId xmlns:a16="http://schemas.microsoft.com/office/drawing/2014/main" id="{8D631861-B1E8-4FF3-9FDF-87985E3DF52C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Freeform 30">
            <a:extLst>
              <a:ext uri="{FF2B5EF4-FFF2-40B4-BE49-F238E27FC236}">
                <a16:creationId xmlns:a16="http://schemas.microsoft.com/office/drawing/2014/main" id="{AC9A1237-BF6A-4891-9EA1-62267CE20675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7" name="Text Box 31">
            <a:extLst>
              <a:ext uri="{FF2B5EF4-FFF2-40B4-BE49-F238E27FC236}">
                <a16:creationId xmlns:a16="http://schemas.microsoft.com/office/drawing/2014/main" id="{1EFE52AF-0077-4EEA-9D9C-623E3E7E4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281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54%</a:t>
            </a: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97266E4C-BF15-4CD7-8CDF-E7035F83B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33%</a:t>
            </a:r>
          </a:p>
        </p:txBody>
      </p:sp>
      <p:sp>
        <p:nvSpPr>
          <p:cNvPr id="34849" name="Text Box 33">
            <a:extLst>
              <a:ext uri="{FF2B5EF4-FFF2-40B4-BE49-F238E27FC236}">
                <a16:creationId xmlns:a16="http://schemas.microsoft.com/office/drawing/2014/main" id="{F6B51848-67CD-4E6B-9447-89A882DEA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46%</a:t>
            </a:r>
          </a:p>
        </p:txBody>
      </p:sp>
      <p:sp>
        <p:nvSpPr>
          <p:cNvPr id="34850" name="Text Box 34">
            <a:extLst>
              <a:ext uri="{FF2B5EF4-FFF2-40B4-BE49-F238E27FC236}">
                <a16:creationId xmlns:a16="http://schemas.microsoft.com/office/drawing/2014/main" id="{224D817F-EE20-472E-A2B0-DDB3EA09C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53%</a:t>
            </a:r>
          </a:p>
        </p:txBody>
      </p:sp>
      <p:sp>
        <p:nvSpPr>
          <p:cNvPr id="34851" name="Text Box 35">
            <a:extLst>
              <a:ext uri="{FF2B5EF4-FFF2-40B4-BE49-F238E27FC236}">
                <a16:creationId xmlns:a16="http://schemas.microsoft.com/office/drawing/2014/main" id="{D73F5081-37DB-4F8C-ABE8-AF7430711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79%</a:t>
            </a:r>
          </a:p>
        </p:txBody>
      </p:sp>
      <p:sp>
        <p:nvSpPr>
          <p:cNvPr id="34852" name="Text Box 36">
            <a:extLst>
              <a:ext uri="{FF2B5EF4-FFF2-40B4-BE49-F238E27FC236}">
                <a16:creationId xmlns:a16="http://schemas.microsoft.com/office/drawing/2014/main" id="{A37B7835-9D95-4383-9DEB-EAF9F8EDA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78%</a:t>
            </a:r>
          </a:p>
        </p:txBody>
      </p:sp>
      <p:sp>
        <p:nvSpPr>
          <p:cNvPr id="34853" name="Text Box 37">
            <a:extLst>
              <a:ext uri="{FF2B5EF4-FFF2-40B4-BE49-F238E27FC236}">
                <a16:creationId xmlns:a16="http://schemas.microsoft.com/office/drawing/2014/main" id="{2FCF371A-656A-4BFE-85F0-76C99622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81%</a:t>
            </a:r>
          </a:p>
        </p:txBody>
      </p:sp>
      <p:sp>
        <p:nvSpPr>
          <p:cNvPr id="34854" name="Text Box 38">
            <a:extLst>
              <a:ext uri="{FF2B5EF4-FFF2-40B4-BE49-F238E27FC236}">
                <a16:creationId xmlns:a16="http://schemas.microsoft.com/office/drawing/2014/main" id="{CE98494F-2DC7-4028-8A99-CAEA9FE15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60%</a:t>
            </a:r>
          </a:p>
        </p:txBody>
      </p:sp>
      <p:sp>
        <p:nvSpPr>
          <p:cNvPr id="34855" name="Text Box 39">
            <a:extLst>
              <a:ext uri="{FF2B5EF4-FFF2-40B4-BE49-F238E27FC236}">
                <a16:creationId xmlns:a16="http://schemas.microsoft.com/office/drawing/2014/main" id="{5EA8F38C-798D-483B-94C8-8E86FFB73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70%</a:t>
            </a:r>
          </a:p>
        </p:txBody>
      </p:sp>
      <p:sp>
        <p:nvSpPr>
          <p:cNvPr id="34856" name="Text Box 40">
            <a:extLst>
              <a:ext uri="{FF2B5EF4-FFF2-40B4-BE49-F238E27FC236}">
                <a16:creationId xmlns:a16="http://schemas.microsoft.com/office/drawing/2014/main" id="{FB2EA7B9-1578-4BA4-9359-7D8EF7D5A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34857" name="Text Box 41">
            <a:extLst>
              <a:ext uri="{FF2B5EF4-FFF2-40B4-BE49-F238E27FC236}">
                <a16:creationId xmlns:a16="http://schemas.microsoft.com/office/drawing/2014/main" id="{28C02AB5-8C55-406C-96DC-27DC57AE9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34858" name="Text Box 42">
            <a:extLst>
              <a:ext uri="{FF2B5EF4-FFF2-40B4-BE49-F238E27FC236}">
                <a16:creationId xmlns:a16="http://schemas.microsoft.com/office/drawing/2014/main" id="{A7464352-7469-4E2A-B134-65AB0B6C4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90%</a:t>
            </a:r>
          </a:p>
        </p:txBody>
      </p:sp>
      <p:sp>
        <p:nvSpPr>
          <p:cNvPr id="34859" name="Text Box 43">
            <a:extLst>
              <a:ext uri="{FF2B5EF4-FFF2-40B4-BE49-F238E27FC236}">
                <a16:creationId xmlns:a16="http://schemas.microsoft.com/office/drawing/2014/main" id="{A3069DA7-7AA1-4C19-910A-4FF8ABD31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50609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67%</a:t>
            </a:r>
          </a:p>
        </p:txBody>
      </p:sp>
      <p:sp>
        <p:nvSpPr>
          <p:cNvPr id="34860" name="Text Box 44">
            <a:extLst>
              <a:ext uri="{FF2B5EF4-FFF2-40B4-BE49-F238E27FC236}">
                <a16:creationId xmlns:a16="http://schemas.microsoft.com/office/drawing/2014/main" id="{DD4AC72B-8C6D-4374-B7A2-A82083EB9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5638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54%</a:t>
            </a:r>
          </a:p>
        </p:txBody>
      </p:sp>
      <p:sp>
        <p:nvSpPr>
          <p:cNvPr id="34861" name="Text Box 45">
            <a:extLst>
              <a:ext uri="{FF2B5EF4-FFF2-40B4-BE49-F238E27FC236}">
                <a16:creationId xmlns:a16="http://schemas.microsoft.com/office/drawing/2014/main" id="{FFEB5BBB-464E-401E-8003-EC4DB5129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41%</a:t>
            </a:r>
          </a:p>
        </p:txBody>
      </p:sp>
      <p:sp>
        <p:nvSpPr>
          <p:cNvPr id="34862" name="Freeform 46">
            <a:extLst>
              <a:ext uri="{FF2B5EF4-FFF2-40B4-BE49-F238E27FC236}">
                <a16:creationId xmlns:a16="http://schemas.microsoft.com/office/drawing/2014/main" id="{42100EA5-B61D-4A9E-A79F-9B8D7BFEE298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3" name="Freeform 47">
            <a:extLst>
              <a:ext uri="{FF2B5EF4-FFF2-40B4-BE49-F238E27FC236}">
                <a16:creationId xmlns:a16="http://schemas.microsoft.com/office/drawing/2014/main" id="{3D916821-A5E8-44D5-AD9E-2223AA5B8C02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4" name="Text Box 48">
            <a:extLst>
              <a:ext uri="{FF2B5EF4-FFF2-40B4-BE49-F238E27FC236}">
                <a16:creationId xmlns:a16="http://schemas.microsoft.com/office/drawing/2014/main" id="{2DC8816D-93DE-46C5-8D21-FA2AD8FB4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65" name="Text Box 49">
            <a:extLst>
              <a:ext uri="{FF2B5EF4-FFF2-40B4-BE49-F238E27FC236}">
                <a16:creationId xmlns:a16="http://schemas.microsoft.com/office/drawing/2014/main" id="{90B59EAD-692B-4742-8ABC-D69EA2E7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66" name="Freeform 50">
            <a:extLst>
              <a:ext uri="{FF2B5EF4-FFF2-40B4-BE49-F238E27FC236}">
                <a16:creationId xmlns:a16="http://schemas.microsoft.com/office/drawing/2014/main" id="{07DD1036-5D93-470E-8100-E5C328143E34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7" name="Text Box 51">
            <a:extLst>
              <a:ext uri="{FF2B5EF4-FFF2-40B4-BE49-F238E27FC236}">
                <a16:creationId xmlns:a16="http://schemas.microsoft.com/office/drawing/2014/main" id="{CEF48E58-0136-47D0-97BC-BB1DDE8E3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68" name="Freeform 52">
            <a:extLst>
              <a:ext uri="{FF2B5EF4-FFF2-40B4-BE49-F238E27FC236}">
                <a16:creationId xmlns:a16="http://schemas.microsoft.com/office/drawing/2014/main" id="{F8F8CB38-B81A-4FFC-BC2A-E26135882244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9" name="Freeform 53">
            <a:extLst>
              <a:ext uri="{FF2B5EF4-FFF2-40B4-BE49-F238E27FC236}">
                <a16:creationId xmlns:a16="http://schemas.microsoft.com/office/drawing/2014/main" id="{EAC6D603-4999-4625-AA74-A02096DF55A1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0" name="Freeform 54">
            <a:extLst>
              <a:ext uri="{FF2B5EF4-FFF2-40B4-BE49-F238E27FC236}">
                <a16:creationId xmlns:a16="http://schemas.microsoft.com/office/drawing/2014/main" id="{5864581D-0223-4542-ABAE-A243E8ACC5FD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1" name="Freeform 55">
            <a:extLst>
              <a:ext uri="{FF2B5EF4-FFF2-40B4-BE49-F238E27FC236}">
                <a16:creationId xmlns:a16="http://schemas.microsoft.com/office/drawing/2014/main" id="{35D80B0F-EA1D-4993-8F5C-6FE6E1FAAEB4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2" name="Freeform 56">
            <a:extLst>
              <a:ext uri="{FF2B5EF4-FFF2-40B4-BE49-F238E27FC236}">
                <a16:creationId xmlns:a16="http://schemas.microsoft.com/office/drawing/2014/main" id="{69430147-E267-4FC2-A41A-9BA3CC3BF219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3" name="Text Box 57">
            <a:extLst>
              <a:ext uri="{FF2B5EF4-FFF2-40B4-BE49-F238E27FC236}">
                <a16:creationId xmlns:a16="http://schemas.microsoft.com/office/drawing/2014/main" id="{1ED425C6-8A94-401E-9CBA-4EF1FD8F9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4352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74" name="Text Box 58">
            <a:extLst>
              <a:ext uri="{FF2B5EF4-FFF2-40B4-BE49-F238E27FC236}">
                <a16:creationId xmlns:a16="http://schemas.microsoft.com/office/drawing/2014/main" id="{D26C9F98-D76B-498C-8D99-9D618A5D5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26%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75" name="Text Box 59">
            <a:extLst>
              <a:ext uri="{FF2B5EF4-FFF2-40B4-BE49-F238E27FC236}">
                <a16:creationId xmlns:a16="http://schemas.microsoft.com/office/drawing/2014/main" id="{2AE432C6-546D-44B2-B7D6-FBF5F62DF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37%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76" name="Text Box 60">
            <a:extLst>
              <a:ext uri="{FF2B5EF4-FFF2-40B4-BE49-F238E27FC236}">
                <a16:creationId xmlns:a16="http://schemas.microsoft.com/office/drawing/2014/main" id="{7B012081-2EB2-4ACE-9A17-074A5FE8F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38%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4877" name="Picture 61" descr="C:\AGVISE Logo\Agvise-logo2000.jpg">
            <a:extLst>
              <a:ext uri="{FF2B5EF4-FFF2-40B4-BE49-F238E27FC236}">
                <a16:creationId xmlns:a16="http://schemas.microsoft.com/office/drawing/2014/main" id="{13C88E66-4D14-4B04-86BD-39475523B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15240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78" name="Text Box 62">
            <a:extLst>
              <a:ext uri="{FF2B5EF4-FFF2-40B4-BE49-F238E27FC236}">
                <a16:creationId xmlns:a16="http://schemas.microsoft.com/office/drawing/2014/main" id="{53D019AE-88CC-402E-9D94-D43C02F6D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275"/>
            <a:ext cx="9113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Chloride less than 40 lb/a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79" name="Text Box 63">
            <a:extLst>
              <a:ext uri="{FF2B5EF4-FFF2-40B4-BE49-F238E27FC236}">
                <a16:creationId xmlns:a16="http://schemas.microsoft.com/office/drawing/2014/main" id="{5F3B10FD-B1B0-4FB6-A4A0-43E14E70F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92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80" name="Text Box 64">
            <a:extLst>
              <a:ext uri="{FF2B5EF4-FFF2-40B4-BE49-F238E27FC236}">
                <a16:creationId xmlns:a16="http://schemas.microsoft.com/office/drawing/2014/main" id="{46D8FE97-01E1-48A1-AC73-1F3D451CE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207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(0-24” samples)</a:t>
            </a:r>
          </a:p>
        </p:txBody>
      </p:sp>
      <p:sp>
        <p:nvSpPr>
          <p:cNvPr id="34881" name="Text Box 65">
            <a:extLst>
              <a:ext uri="{FF2B5EF4-FFF2-40B4-BE49-F238E27FC236}">
                <a16:creationId xmlns:a16="http://schemas.microsoft.com/office/drawing/2014/main" id="{EB0A6BA5-F0DB-49A9-BE32-863657DE6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34882" name="Text Box 66">
            <a:extLst>
              <a:ext uri="{FF2B5EF4-FFF2-40B4-BE49-F238E27FC236}">
                <a16:creationId xmlns:a16="http://schemas.microsoft.com/office/drawing/2014/main" id="{97DFEE06-A0C8-41B5-BA0D-4DE8D9947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34883" name="Text Box 67">
            <a:extLst>
              <a:ext uri="{FF2B5EF4-FFF2-40B4-BE49-F238E27FC236}">
                <a16:creationId xmlns:a16="http://schemas.microsoft.com/office/drawing/2014/main" id="{6AA968BC-C789-4B9A-8F41-B0904F39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34884" name="Text Box 68">
            <a:extLst>
              <a:ext uri="{FF2B5EF4-FFF2-40B4-BE49-F238E27FC236}">
                <a16:creationId xmlns:a16="http://schemas.microsoft.com/office/drawing/2014/main" id="{1D1313D5-9026-4C0E-8C93-045811860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34885" name="Text Box 69">
            <a:extLst>
              <a:ext uri="{FF2B5EF4-FFF2-40B4-BE49-F238E27FC236}">
                <a16:creationId xmlns:a16="http://schemas.microsoft.com/office/drawing/2014/main" id="{94E1C7E5-6473-4458-A692-FA0D51AF0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52%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86" name="Text Box 70">
            <a:extLst>
              <a:ext uri="{FF2B5EF4-FFF2-40B4-BE49-F238E27FC236}">
                <a16:creationId xmlns:a16="http://schemas.microsoft.com/office/drawing/2014/main" id="{04C32258-444E-4A09-8BFD-7C6C6177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78%</a:t>
            </a:r>
          </a:p>
        </p:txBody>
      </p:sp>
      <p:sp>
        <p:nvSpPr>
          <p:cNvPr id="34887" name="Text Box 71">
            <a:extLst>
              <a:ext uri="{FF2B5EF4-FFF2-40B4-BE49-F238E27FC236}">
                <a16:creationId xmlns:a16="http://schemas.microsoft.com/office/drawing/2014/main" id="{97EC90F5-1B5C-45F9-9C53-95EC000D6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83%</a:t>
            </a:r>
          </a:p>
        </p:txBody>
      </p:sp>
      <p:sp>
        <p:nvSpPr>
          <p:cNvPr id="34888" name="Text Box 72">
            <a:extLst>
              <a:ext uri="{FF2B5EF4-FFF2-40B4-BE49-F238E27FC236}">
                <a16:creationId xmlns:a16="http://schemas.microsoft.com/office/drawing/2014/main" id="{A177D1F4-E908-4D30-95A3-F040E32E0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0" y="1995488"/>
            <a:ext cx="646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4889" name="Text Box 44">
            <a:extLst>
              <a:ext uri="{FF2B5EF4-FFF2-40B4-BE49-F238E27FC236}">
                <a16:creationId xmlns:a16="http://schemas.microsoft.com/office/drawing/2014/main" id="{3468C139-F73F-46C5-B42A-B1230AE01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58785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75%</a:t>
            </a:r>
          </a:p>
        </p:txBody>
      </p:sp>
      <p:grpSp>
        <p:nvGrpSpPr>
          <p:cNvPr id="34890" name="Group 79">
            <a:extLst>
              <a:ext uri="{FF2B5EF4-FFF2-40B4-BE49-F238E27FC236}">
                <a16:creationId xmlns:a16="http://schemas.microsoft.com/office/drawing/2014/main" id="{D311D1D6-C6D1-4E58-B0B9-B82A5A11BF36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39EC0918-5437-42CB-947D-976B089EDD87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16D6880-5E4B-46E2-810F-94BF61298BCE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3B0B072-C6C6-49AA-9AF9-042DAF3C1A84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29021A4-2CCF-48FF-A602-EF672BC49292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>
            <a:extLst>
              <a:ext uri="{FF2B5EF4-FFF2-40B4-BE49-F238E27FC236}">
                <a16:creationId xmlns:a16="http://schemas.microsoft.com/office/drawing/2014/main" id="{31D58DF7-4FC3-4C38-A730-1E3522AE6A69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3" name="Freeform 3">
            <a:extLst>
              <a:ext uri="{FF2B5EF4-FFF2-40B4-BE49-F238E27FC236}">
                <a16:creationId xmlns:a16="http://schemas.microsoft.com/office/drawing/2014/main" id="{66A3561A-4488-4AAA-95D7-7585A4136E51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Freeform 4">
            <a:extLst>
              <a:ext uri="{FF2B5EF4-FFF2-40B4-BE49-F238E27FC236}">
                <a16:creationId xmlns:a16="http://schemas.microsoft.com/office/drawing/2014/main" id="{C573DC1F-F1DE-46F6-8954-CF2E2638F20B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Freeform 5">
            <a:extLst>
              <a:ext uri="{FF2B5EF4-FFF2-40B4-BE49-F238E27FC236}">
                <a16:creationId xmlns:a16="http://schemas.microsoft.com/office/drawing/2014/main" id="{179CDEC8-394C-48C5-A6C6-A02A7E22FF5B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Freeform 6">
            <a:extLst>
              <a:ext uri="{FF2B5EF4-FFF2-40B4-BE49-F238E27FC236}">
                <a16:creationId xmlns:a16="http://schemas.microsoft.com/office/drawing/2014/main" id="{BD1EAE58-A5AD-4AFB-BB8F-76E4A3C370CD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Freeform 7">
            <a:extLst>
              <a:ext uri="{FF2B5EF4-FFF2-40B4-BE49-F238E27FC236}">
                <a16:creationId xmlns:a16="http://schemas.microsoft.com/office/drawing/2014/main" id="{606367BD-31AF-4C11-8526-3FDA58DAB5B3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Freeform 8">
            <a:extLst>
              <a:ext uri="{FF2B5EF4-FFF2-40B4-BE49-F238E27FC236}">
                <a16:creationId xmlns:a16="http://schemas.microsoft.com/office/drawing/2014/main" id="{274100B4-36C3-4906-BBE8-825D8B1393EF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9" name="Freeform 9">
            <a:extLst>
              <a:ext uri="{FF2B5EF4-FFF2-40B4-BE49-F238E27FC236}">
                <a16:creationId xmlns:a16="http://schemas.microsoft.com/office/drawing/2014/main" id="{600A00BE-FADE-4468-B745-F9DB17B9DCA1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Freeform 10">
            <a:extLst>
              <a:ext uri="{FF2B5EF4-FFF2-40B4-BE49-F238E27FC236}">
                <a16:creationId xmlns:a16="http://schemas.microsoft.com/office/drawing/2014/main" id="{E042FD40-E832-47F0-9ADB-8DEA76FF262C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9B7BE75E-37D6-4667-B0D5-EA87DC688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8548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Carbonate greater than 5.0%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F9883368-E60F-45D5-9198-83CE0A7AB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35853" name="Picture 13" descr="C:\AGVISE Logo\Agvise-logo2000.jpg">
            <a:extLst>
              <a:ext uri="{FF2B5EF4-FFF2-40B4-BE49-F238E27FC236}">
                <a16:creationId xmlns:a16="http://schemas.microsoft.com/office/drawing/2014/main" id="{ABD393BB-3822-4779-BB63-DA320685C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4" name="Text Box 14">
            <a:extLst>
              <a:ext uri="{FF2B5EF4-FFF2-40B4-BE49-F238E27FC236}">
                <a16:creationId xmlns:a16="http://schemas.microsoft.com/office/drawing/2014/main" id="{C38E2061-D8BE-47C0-9A37-F4A4A97D6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35855" name="Text Box 15">
            <a:extLst>
              <a:ext uri="{FF2B5EF4-FFF2-40B4-BE49-F238E27FC236}">
                <a16:creationId xmlns:a16="http://schemas.microsoft.com/office/drawing/2014/main" id="{125B46B9-082D-4DC6-A3C0-0B128F2C1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36%</a:t>
            </a:r>
          </a:p>
        </p:txBody>
      </p:sp>
      <p:sp>
        <p:nvSpPr>
          <p:cNvPr id="35856" name="Text Box 16">
            <a:extLst>
              <a:ext uri="{FF2B5EF4-FFF2-40B4-BE49-F238E27FC236}">
                <a16:creationId xmlns:a16="http://schemas.microsoft.com/office/drawing/2014/main" id="{D44FE4E2-DCE8-45BD-BFF7-A57D4F88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35857" name="Text Box 18">
            <a:extLst>
              <a:ext uri="{FF2B5EF4-FFF2-40B4-BE49-F238E27FC236}">
                <a16:creationId xmlns:a16="http://schemas.microsoft.com/office/drawing/2014/main" id="{FDEF373E-9DBF-4C69-9FCD-7B0A8526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35858" name="Text Box 16">
            <a:extLst>
              <a:ext uri="{FF2B5EF4-FFF2-40B4-BE49-F238E27FC236}">
                <a16:creationId xmlns:a16="http://schemas.microsoft.com/office/drawing/2014/main" id="{7DF9F5CD-5A4F-4C56-83CC-7B7E10E5B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2173288"/>
            <a:ext cx="85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35859" name="TextBox 19">
            <a:extLst>
              <a:ext uri="{FF2B5EF4-FFF2-40B4-BE49-F238E27FC236}">
                <a16:creationId xmlns:a16="http://schemas.microsoft.com/office/drawing/2014/main" id="{8AB328CE-6AD4-4E84-A895-75CAFC8D0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reeform 2">
            <a:extLst>
              <a:ext uri="{FF2B5EF4-FFF2-40B4-BE49-F238E27FC236}">
                <a16:creationId xmlns:a16="http://schemas.microsoft.com/office/drawing/2014/main" id="{58075025-BFE2-4EA1-889C-24665755E63A}"/>
              </a:ext>
            </a:extLst>
          </p:cNvPr>
          <p:cNvSpPr>
            <a:spLocks/>
          </p:cNvSpPr>
          <p:nvPr/>
        </p:nvSpPr>
        <p:spPr bwMode="auto">
          <a:xfrm>
            <a:off x="4343400" y="3886200"/>
            <a:ext cx="609600" cy="990600"/>
          </a:xfrm>
          <a:custGeom>
            <a:avLst/>
            <a:gdLst>
              <a:gd name="T0" fmla="*/ 2147483646 w 384"/>
              <a:gd name="T1" fmla="*/ 2147483646 h 624"/>
              <a:gd name="T2" fmla="*/ 0 w 384"/>
              <a:gd name="T3" fmla="*/ 2147483646 h 624"/>
              <a:gd name="T4" fmla="*/ 0 w 384"/>
              <a:gd name="T5" fmla="*/ 2147483646 h 624"/>
              <a:gd name="T6" fmla="*/ 0 w 384"/>
              <a:gd name="T7" fmla="*/ 0 h 624"/>
              <a:gd name="T8" fmla="*/ 2147483646 w 384"/>
              <a:gd name="T9" fmla="*/ 2147483646 h 624"/>
              <a:gd name="T10" fmla="*/ 2147483646 w 384"/>
              <a:gd name="T11" fmla="*/ 2147483646 h 624"/>
              <a:gd name="T12" fmla="*/ 2147483646 w 384"/>
              <a:gd name="T13" fmla="*/ 2147483646 h 624"/>
              <a:gd name="T14" fmla="*/ 2147483646 w 384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624"/>
              <a:gd name="T26" fmla="*/ 384 w 384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624">
                <a:moveTo>
                  <a:pt x="384" y="624"/>
                </a:moveTo>
                <a:lnTo>
                  <a:pt x="0" y="624"/>
                </a:lnTo>
                <a:lnTo>
                  <a:pt x="0" y="288"/>
                </a:lnTo>
                <a:lnTo>
                  <a:pt x="0" y="0"/>
                </a:lnTo>
                <a:lnTo>
                  <a:pt x="336" y="48"/>
                </a:lnTo>
                <a:lnTo>
                  <a:pt x="336" y="384"/>
                </a:lnTo>
                <a:lnTo>
                  <a:pt x="384" y="480"/>
                </a:lnTo>
                <a:lnTo>
                  <a:pt x="384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1" name="Freeform 3">
            <a:extLst>
              <a:ext uri="{FF2B5EF4-FFF2-40B4-BE49-F238E27FC236}">
                <a16:creationId xmlns:a16="http://schemas.microsoft.com/office/drawing/2014/main" id="{4793F9D2-FA4B-48D8-A24C-0E9E716C900F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Freeform 4">
            <a:extLst>
              <a:ext uri="{FF2B5EF4-FFF2-40B4-BE49-F238E27FC236}">
                <a16:creationId xmlns:a16="http://schemas.microsoft.com/office/drawing/2014/main" id="{416A3377-C2BF-4085-A190-C7467A8193B1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Freeform 5">
            <a:extLst>
              <a:ext uri="{FF2B5EF4-FFF2-40B4-BE49-F238E27FC236}">
                <a16:creationId xmlns:a16="http://schemas.microsoft.com/office/drawing/2014/main" id="{21AF3F54-7FED-4431-9CE5-F056C952BBF6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Freeform 6">
            <a:extLst>
              <a:ext uri="{FF2B5EF4-FFF2-40B4-BE49-F238E27FC236}">
                <a16:creationId xmlns:a16="http://schemas.microsoft.com/office/drawing/2014/main" id="{B64D7A97-A6AD-4432-A7D1-101688058D4B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Freeform 7">
            <a:extLst>
              <a:ext uri="{FF2B5EF4-FFF2-40B4-BE49-F238E27FC236}">
                <a16:creationId xmlns:a16="http://schemas.microsoft.com/office/drawing/2014/main" id="{82DEDAAC-0EEA-444D-840D-447E55A29F65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Freeform 8">
            <a:extLst>
              <a:ext uri="{FF2B5EF4-FFF2-40B4-BE49-F238E27FC236}">
                <a16:creationId xmlns:a16="http://schemas.microsoft.com/office/drawing/2014/main" id="{DCA07A78-8B74-4204-AA14-A6B7FB1BF9B7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7" name="Freeform 9">
            <a:extLst>
              <a:ext uri="{FF2B5EF4-FFF2-40B4-BE49-F238E27FC236}">
                <a16:creationId xmlns:a16="http://schemas.microsoft.com/office/drawing/2014/main" id="{47D22AEC-BFFD-4518-95A5-F85C2F2A8F7F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Freeform 10">
            <a:extLst>
              <a:ext uri="{FF2B5EF4-FFF2-40B4-BE49-F238E27FC236}">
                <a16:creationId xmlns:a16="http://schemas.microsoft.com/office/drawing/2014/main" id="{626EFD89-F825-42FB-8679-C8DD1C165468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9" name="Freeform 11">
            <a:extLst>
              <a:ext uri="{FF2B5EF4-FFF2-40B4-BE49-F238E27FC236}">
                <a16:creationId xmlns:a16="http://schemas.microsoft.com/office/drawing/2014/main" id="{92132C1F-760E-43CD-9DE9-F58813AE39AD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0" name="Freeform 12">
            <a:extLst>
              <a:ext uri="{FF2B5EF4-FFF2-40B4-BE49-F238E27FC236}">
                <a16:creationId xmlns:a16="http://schemas.microsoft.com/office/drawing/2014/main" id="{799BE3AC-A04F-4B02-9D33-13080FBB649C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Freeform 13">
            <a:extLst>
              <a:ext uri="{FF2B5EF4-FFF2-40B4-BE49-F238E27FC236}">
                <a16:creationId xmlns:a16="http://schemas.microsoft.com/office/drawing/2014/main" id="{4E7AF469-BE59-495D-B0F1-974C6A066734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2" name="Freeform 14">
            <a:extLst>
              <a:ext uri="{FF2B5EF4-FFF2-40B4-BE49-F238E27FC236}">
                <a16:creationId xmlns:a16="http://schemas.microsoft.com/office/drawing/2014/main" id="{9C6CF467-5F69-43B1-BAEE-7EF7AE951870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3" name="Freeform 15">
            <a:extLst>
              <a:ext uri="{FF2B5EF4-FFF2-40B4-BE49-F238E27FC236}">
                <a16:creationId xmlns:a16="http://schemas.microsoft.com/office/drawing/2014/main" id="{5E99B873-3161-4A12-BAB3-93B0617AE5EA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4" name="Freeform 16">
            <a:extLst>
              <a:ext uri="{FF2B5EF4-FFF2-40B4-BE49-F238E27FC236}">
                <a16:creationId xmlns:a16="http://schemas.microsoft.com/office/drawing/2014/main" id="{DA29E1F1-A411-4387-A861-21E923371488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5" name="Freeform 17">
            <a:extLst>
              <a:ext uri="{FF2B5EF4-FFF2-40B4-BE49-F238E27FC236}">
                <a16:creationId xmlns:a16="http://schemas.microsoft.com/office/drawing/2014/main" id="{AE5A90E3-6C16-46E3-BD83-58A728191AC7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6" name="Freeform 18">
            <a:extLst>
              <a:ext uri="{FF2B5EF4-FFF2-40B4-BE49-F238E27FC236}">
                <a16:creationId xmlns:a16="http://schemas.microsoft.com/office/drawing/2014/main" id="{5ABD851B-5B0E-4426-8AA3-E8CC96DDAD2E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7" name="Freeform 19">
            <a:extLst>
              <a:ext uri="{FF2B5EF4-FFF2-40B4-BE49-F238E27FC236}">
                <a16:creationId xmlns:a16="http://schemas.microsoft.com/office/drawing/2014/main" id="{F27AE55A-9223-4F8D-A11B-8EC65CC8D67B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Freeform 20">
            <a:extLst>
              <a:ext uri="{FF2B5EF4-FFF2-40B4-BE49-F238E27FC236}">
                <a16:creationId xmlns:a16="http://schemas.microsoft.com/office/drawing/2014/main" id="{919BC02B-B4BF-49FE-812A-289A12C0CDA6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9" name="Freeform 21">
            <a:extLst>
              <a:ext uri="{FF2B5EF4-FFF2-40B4-BE49-F238E27FC236}">
                <a16:creationId xmlns:a16="http://schemas.microsoft.com/office/drawing/2014/main" id="{BAA4D860-8D8B-451A-B677-D0F37D6C9F7D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0" name="Freeform 22">
            <a:extLst>
              <a:ext uri="{FF2B5EF4-FFF2-40B4-BE49-F238E27FC236}">
                <a16:creationId xmlns:a16="http://schemas.microsoft.com/office/drawing/2014/main" id="{8E36DAEF-E47B-4477-9EBF-6FAFA87DD0A9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Freeform 23">
            <a:extLst>
              <a:ext uri="{FF2B5EF4-FFF2-40B4-BE49-F238E27FC236}">
                <a16:creationId xmlns:a16="http://schemas.microsoft.com/office/drawing/2014/main" id="{D3FEF61E-8141-45F7-A7A1-162F8CB3E3B0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Freeform 24">
            <a:extLst>
              <a:ext uri="{FF2B5EF4-FFF2-40B4-BE49-F238E27FC236}">
                <a16:creationId xmlns:a16="http://schemas.microsoft.com/office/drawing/2014/main" id="{4B28176E-FB5B-461E-94FE-13158C76FA67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3" name="Freeform 25">
            <a:extLst>
              <a:ext uri="{FF2B5EF4-FFF2-40B4-BE49-F238E27FC236}">
                <a16:creationId xmlns:a16="http://schemas.microsoft.com/office/drawing/2014/main" id="{42705F7B-2336-458A-A98F-8B068D00AFF2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Freeform 26">
            <a:extLst>
              <a:ext uri="{FF2B5EF4-FFF2-40B4-BE49-F238E27FC236}">
                <a16:creationId xmlns:a16="http://schemas.microsoft.com/office/drawing/2014/main" id="{4127AE32-B2F4-479B-AB57-9923A8F10BC1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Freeform 27">
            <a:extLst>
              <a:ext uri="{FF2B5EF4-FFF2-40B4-BE49-F238E27FC236}">
                <a16:creationId xmlns:a16="http://schemas.microsoft.com/office/drawing/2014/main" id="{B3788BC9-026A-419B-BD65-5E4C0C90EE20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Freeform 28">
            <a:extLst>
              <a:ext uri="{FF2B5EF4-FFF2-40B4-BE49-F238E27FC236}">
                <a16:creationId xmlns:a16="http://schemas.microsoft.com/office/drawing/2014/main" id="{70804954-CEE5-4890-931B-E71B5895FA2F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7" name="Freeform 29">
            <a:extLst>
              <a:ext uri="{FF2B5EF4-FFF2-40B4-BE49-F238E27FC236}">
                <a16:creationId xmlns:a16="http://schemas.microsoft.com/office/drawing/2014/main" id="{596C4288-6AFB-4AC2-AAC9-448843298118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8" name="Freeform 30">
            <a:extLst>
              <a:ext uri="{FF2B5EF4-FFF2-40B4-BE49-F238E27FC236}">
                <a16:creationId xmlns:a16="http://schemas.microsoft.com/office/drawing/2014/main" id="{8C696FF5-8CA9-4ACC-AD32-AD77751F68C2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9" name="Text Box 31">
            <a:extLst>
              <a:ext uri="{FF2B5EF4-FFF2-40B4-BE49-F238E27FC236}">
                <a16:creationId xmlns:a16="http://schemas.microsoft.com/office/drawing/2014/main" id="{92233513-4C91-4C24-8FD6-F4BF8B129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6725" y="4267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37920" name="Text Box 32">
            <a:extLst>
              <a:ext uri="{FF2B5EF4-FFF2-40B4-BE49-F238E27FC236}">
                <a16:creationId xmlns:a16="http://schemas.microsoft.com/office/drawing/2014/main" id="{99598413-F45A-4FE6-8D7C-7110F67F7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31%</a:t>
            </a:r>
          </a:p>
        </p:txBody>
      </p:sp>
      <p:sp>
        <p:nvSpPr>
          <p:cNvPr id="37921" name="Text Box 33">
            <a:extLst>
              <a:ext uri="{FF2B5EF4-FFF2-40B4-BE49-F238E27FC236}">
                <a16:creationId xmlns:a16="http://schemas.microsoft.com/office/drawing/2014/main" id="{3CFAE014-5566-4700-938E-B863692C8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37922" name="Text Box 34">
            <a:extLst>
              <a:ext uri="{FF2B5EF4-FFF2-40B4-BE49-F238E27FC236}">
                <a16:creationId xmlns:a16="http://schemas.microsoft.com/office/drawing/2014/main" id="{27BE722F-4EE9-48C3-82F0-0F82643D9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713" y="4038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37923" name="Text Box 35">
            <a:extLst>
              <a:ext uri="{FF2B5EF4-FFF2-40B4-BE49-F238E27FC236}">
                <a16:creationId xmlns:a16="http://schemas.microsoft.com/office/drawing/2014/main" id="{1EB8A462-4361-4DB8-9BFA-1413EE34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3" y="4343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37924" name="Text Box 36">
            <a:extLst>
              <a:ext uri="{FF2B5EF4-FFF2-40B4-BE49-F238E27FC236}">
                <a16:creationId xmlns:a16="http://schemas.microsoft.com/office/drawing/2014/main" id="{ADB8EE4B-9CAD-4B34-8888-C8085CCA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3429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37925" name="Text Box 37">
            <a:extLst>
              <a:ext uri="{FF2B5EF4-FFF2-40B4-BE49-F238E27FC236}">
                <a16:creationId xmlns:a16="http://schemas.microsoft.com/office/drawing/2014/main" id="{983C06DF-65E7-4D91-BF89-B1E53DA36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13" y="56880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26" name="Text Box 38">
            <a:extLst>
              <a:ext uri="{FF2B5EF4-FFF2-40B4-BE49-F238E27FC236}">
                <a16:creationId xmlns:a16="http://schemas.microsoft.com/office/drawing/2014/main" id="{DD6846B9-E5BF-4FB3-808B-7B0A80EEF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37927" name="Text Box 39">
            <a:extLst>
              <a:ext uri="{FF2B5EF4-FFF2-40B4-BE49-F238E27FC236}">
                <a16:creationId xmlns:a16="http://schemas.microsoft.com/office/drawing/2014/main" id="{16BDFE1C-EFDA-4E78-8899-ABCA2F105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37928" name="Text Box 40">
            <a:extLst>
              <a:ext uri="{FF2B5EF4-FFF2-40B4-BE49-F238E27FC236}">
                <a16:creationId xmlns:a16="http://schemas.microsoft.com/office/drawing/2014/main" id="{58213937-EE86-4D79-B69D-21FBEB175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34%</a:t>
            </a:r>
          </a:p>
        </p:txBody>
      </p:sp>
      <p:sp>
        <p:nvSpPr>
          <p:cNvPr id="37929" name="Text Box 41">
            <a:extLst>
              <a:ext uri="{FF2B5EF4-FFF2-40B4-BE49-F238E27FC236}">
                <a16:creationId xmlns:a16="http://schemas.microsoft.com/office/drawing/2014/main" id="{2D7D2F2C-EC18-4471-A6F6-AC9C11C99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37930" name="Text Box 42">
            <a:extLst>
              <a:ext uri="{FF2B5EF4-FFF2-40B4-BE49-F238E27FC236}">
                <a16:creationId xmlns:a16="http://schemas.microsoft.com/office/drawing/2014/main" id="{596679FD-E705-453A-AB88-BEC81C5BA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50609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14%</a:t>
            </a:r>
          </a:p>
        </p:txBody>
      </p:sp>
      <p:sp>
        <p:nvSpPr>
          <p:cNvPr id="37931" name="Text Box 43">
            <a:extLst>
              <a:ext uri="{FF2B5EF4-FFF2-40B4-BE49-F238E27FC236}">
                <a16:creationId xmlns:a16="http://schemas.microsoft.com/office/drawing/2014/main" id="{0A0EA4D1-E3B1-4913-9F3F-8FF310952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4953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7932" name="Freeform 44">
            <a:extLst>
              <a:ext uri="{FF2B5EF4-FFF2-40B4-BE49-F238E27FC236}">
                <a16:creationId xmlns:a16="http://schemas.microsoft.com/office/drawing/2014/main" id="{D4D82EB3-2F23-414F-AD34-93D748CD75EC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3" name="Freeform 45">
            <a:extLst>
              <a:ext uri="{FF2B5EF4-FFF2-40B4-BE49-F238E27FC236}">
                <a16:creationId xmlns:a16="http://schemas.microsoft.com/office/drawing/2014/main" id="{CBCFD4A5-50C4-4D23-8EF6-8D1CB53BA90C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Text Box 46">
            <a:extLst>
              <a:ext uri="{FF2B5EF4-FFF2-40B4-BE49-F238E27FC236}">
                <a16:creationId xmlns:a16="http://schemas.microsoft.com/office/drawing/2014/main" id="{73ADB1D8-58C6-4F25-ABB7-E65BA08C3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363" y="2944813"/>
            <a:ext cx="595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35" name="Text Box 47">
            <a:extLst>
              <a:ext uri="{FF2B5EF4-FFF2-40B4-BE49-F238E27FC236}">
                <a16:creationId xmlns:a16="http://schemas.microsoft.com/office/drawing/2014/main" id="{D8E83372-3356-439A-9C16-895EFA189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36%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36" name="Freeform 48">
            <a:extLst>
              <a:ext uri="{FF2B5EF4-FFF2-40B4-BE49-F238E27FC236}">
                <a16:creationId xmlns:a16="http://schemas.microsoft.com/office/drawing/2014/main" id="{ED29D811-EFC9-436A-BB64-D4547888736D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7" name="Freeform 49">
            <a:extLst>
              <a:ext uri="{FF2B5EF4-FFF2-40B4-BE49-F238E27FC236}">
                <a16:creationId xmlns:a16="http://schemas.microsoft.com/office/drawing/2014/main" id="{2E8C4026-D97D-4502-B9DC-A1711A2886C2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8" name="Freeform 50">
            <a:extLst>
              <a:ext uri="{FF2B5EF4-FFF2-40B4-BE49-F238E27FC236}">
                <a16:creationId xmlns:a16="http://schemas.microsoft.com/office/drawing/2014/main" id="{DE3B35D4-401B-4D61-A8DD-E3775A6854D4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9" name="Freeform 51">
            <a:extLst>
              <a:ext uri="{FF2B5EF4-FFF2-40B4-BE49-F238E27FC236}">
                <a16:creationId xmlns:a16="http://schemas.microsoft.com/office/drawing/2014/main" id="{2AAB3DEB-4C05-48D9-AD1F-ED65C0409B56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0" name="Freeform 52">
            <a:extLst>
              <a:ext uri="{FF2B5EF4-FFF2-40B4-BE49-F238E27FC236}">
                <a16:creationId xmlns:a16="http://schemas.microsoft.com/office/drawing/2014/main" id="{CC629D44-8B3A-49F6-9FD7-174061391975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1" name="Freeform 53">
            <a:extLst>
              <a:ext uri="{FF2B5EF4-FFF2-40B4-BE49-F238E27FC236}">
                <a16:creationId xmlns:a16="http://schemas.microsoft.com/office/drawing/2014/main" id="{2B4A1C6B-E99F-415B-9002-80B9C700DFE7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2" name="Text Box 54">
            <a:extLst>
              <a:ext uri="{FF2B5EF4-FFF2-40B4-BE49-F238E27FC236}">
                <a16:creationId xmlns:a16="http://schemas.microsoft.com/office/drawing/2014/main" id="{DD4FEFF6-FFC1-4178-A98E-5B49A707F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4352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43" name="Text Box 55">
            <a:extLst>
              <a:ext uri="{FF2B5EF4-FFF2-40B4-BE49-F238E27FC236}">
                <a16:creationId xmlns:a16="http://schemas.microsoft.com/office/drawing/2014/main" id="{486F379D-22F9-4B6D-8C15-06F87CC1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44" name="Text Box 56">
            <a:extLst>
              <a:ext uri="{FF2B5EF4-FFF2-40B4-BE49-F238E27FC236}">
                <a16:creationId xmlns:a16="http://schemas.microsoft.com/office/drawing/2014/main" id="{3C57177F-756E-424E-A94B-D96507CD4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45" name="Text Box 57">
            <a:extLst>
              <a:ext uri="{FF2B5EF4-FFF2-40B4-BE49-F238E27FC236}">
                <a16:creationId xmlns:a16="http://schemas.microsoft.com/office/drawing/2014/main" id="{46F35F9D-9F56-4BA2-B6C0-B7247CEAE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819400"/>
            <a:ext cx="595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10%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37946" name="Picture 58" descr="C:\AGVISE Logo\Agvise-logo2000.jpg">
            <a:extLst>
              <a:ext uri="{FF2B5EF4-FFF2-40B4-BE49-F238E27FC236}">
                <a16:creationId xmlns:a16="http://schemas.microsoft.com/office/drawing/2014/main" id="{003BF122-C1FB-45AB-B67A-2B914F712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1554163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47" name="Text Box 59">
            <a:extLst>
              <a:ext uri="{FF2B5EF4-FFF2-40B4-BE49-F238E27FC236}">
                <a16:creationId xmlns:a16="http://schemas.microsoft.com/office/drawing/2014/main" id="{95D059E8-18AE-4AAD-B392-58280CA4D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548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Carbonate greater than 5.0%</a:t>
            </a:r>
          </a:p>
        </p:txBody>
      </p:sp>
      <p:sp>
        <p:nvSpPr>
          <p:cNvPr id="37948" name="Text Box 60">
            <a:extLst>
              <a:ext uri="{FF2B5EF4-FFF2-40B4-BE49-F238E27FC236}">
                <a16:creationId xmlns:a16="http://schemas.microsoft.com/office/drawing/2014/main" id="{A1596B29-4BED-4F8C-8877-795060F07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49" name="Text Box 61">
            <a:extLst>
              <a:ext uri="{FF2B5EF4-FFF2-40B4-BE49-F238E27FC236}">
                <a16:creationId xmlns:a16="http://schemas.microsoft.com/office/drawing/2014/main" id="{724A0D96-C29E-49B9-917F-2AA36CC16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37950" name="Text Box 62">
            <a:extLst>
              <a:ext uri="{FF2B5EF4-FFF2-40B4-BE49-F238E27FC236}">
                <a16:creationId xmlns:a16="http://schemas.microsoft.com/office/drawing/2014/main" id="{212F9F92-ADED-4F2B-89F7-BD840B46A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37951" name="Text Box 63">
            <a:extLst>
              <a:ext uri="{FF2B5EF4-FFF2-40B4-BE49-F238E27FC236}">
                <a16:creationId xmlns:a16="http://schemas.microsoft.com/office/drawing/2014/main" id="{09F5373C-EB95-4104-B585-886F40481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37952" name="Text Box 64">
            <a:extLst>
              <a:ext uri="{FF2B5EF4-FFF2-40B4-BE49-F238E27FC236}">
                <a16:creationId xmlns:a16="http://schemas.microsoft.com/office/drawing/2014/main" id="{57659A04-1F30-4CC0-9E4E-36CE98F2A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37953" name="Text Box 65">
            <a:extLst>
              <a:ext uri="{FF2B5EF4-FFF2-40B4-BE49-F238E27FC236}">
                <a16:creationId xmlns:a16="http://schemas.microsoft.com/office/drawing/2014/main" id="{90EDE189-0CAD-4546-9A00-8F5210EA6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37954" name="Text Box 66">
            <a:extLst>
              <a:ext uri="{FF2B5EF4-FFF2-40B4-BE49-F238E27FC236}">
                <a16:creationId xmlns:a16="http://schemas.microsoft.com/office/drawing/2014/main" id="{C704F562-BCD2-4F14-8697-2BA6E3208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955" name="Text Box 68">
            <a:extLst>
              <a:ext uri="{FF2B5EF4-FFF2-40B4-BE49-F238E27FC236}">
                <a16:creationId xmlns:a16="http://schemas.microsoft.com/office/drawing/2014/main" id="{57D803BA-242C-4A5E-8C8D-6ED2CD62A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5" y="5653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17%</a:t>
            </a:r>
          </a:p>
        </p:txBody>
      </p:sp>
      <p:sp>
        <p:nvSpPr>
          <p:cNvPr id="37956" name="Text Box 69">
            <a:extLst>
              <a:ext uri="{FF2B5EF4-FFF2-40B4-BE49-F238E27FC236}">
                <a16:creationId xmlns:a16="http://schemas.microsoft.com/office/drawing/2014/main" id="{6341D99C-09C7-47A1-A272-25FB36AC0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463" y="57292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37957" name="Text Box 71">
            <a:extLst>
              <a:ext uri="{FF2B5EF4-FFF2-40B4-BE49-F238E27FC236}">
                <a16:creationId xmlns:a16="http://schemas.microsoft.com/office/drawing/2014/main" id="{B1A33FAA-157C-4B99-8D1E-AD8AAD775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2514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35%</a:t>
            </a:r>
          </a:p>
        </p:txBody>
      </p:sp>
      <p:sp>
        <p:nvSpPr>
          <p:cNvPr id="37958" name="Text Box 72">
            <a:extLst>
              <a:ext uri="{FF2B5EF4-FFF2-40B4-BE49-F238E27FC236}">
                <a16:creationId xmlns:a16="http://schemas.microsoft.com/office/drawing/2014/main" id="{AFFAA1E8-DF7A-4EA6-876B-88927F22A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1981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59%</a:t>
            </a:r>
          </a:p>
        </p:txBody>
      </p:sp>
      <p:sp>
        <p:nvSpPr>
          <p:cNvPr id="37959" name="Text Box 41">
            <a:extLst>
              <a:ext uri="{FF2B5EF4-FFF2-40B4-BE49-F238E27FC236}">
                <a16:creationId xmlns:a16="http://schemas.microsoft.com/office/drawing/2014/main" id="{4AD37E87-E968-4D13-B37E-C02BCD1F7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37960" name="Text Box 41">
            <a:extLst>
              <a:ext uri="{FF2B5EF4-FFF2-40B4-BE49-F238E27FC236}">
                <a16:creationId xmlns:a16="http://schemas.microsoft.com/office/drawing/2014/main" id="{3377CA6E-3BE1-4182-BE12-6A3E81EC3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4191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37961" name="Text Box 41">
            <a:extLst>
              <a:ext uri="{FF2B5EF4-FFF2-40B4-BE49-F238E27FC236}">
                <a16:creationId xmlns:a16="http://schemas.microsoft.com/office/drawing/2014/main" id="{A6814832-72FD-46AB-9314-FFA4C32D4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8879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37962" name="Text Box 41">
            <a:extLst>
              <a:ext uri="{FF2B5EF4-FFF2-40B4-BE49-F238E27FC236}">
                <a16:creationId xmlns:a16="http://schemas.microsoft.com/office/drawing/2014/main" id="{AEE4C58A-72C7-45F6-B6ED-116CAD1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188" y="57261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37963" name="Text Box 41">
            <a:extLst>
              <a:ext uri="{FF2B5EF4-FFF2-40B4-BE49-F238E27FC236}">
                <a16:creationId xmlns:a16="http://schemas.microsoft.com/office/drawing/2014/main" id="{A894AE6A-A6C9-45D5-9962-2C042C453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288" y="35925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grpSp>
        <p:nvGrpSpPr>
          <p:cNvPr id="37964" name="Group 80">
            <a:extLst>
              <a:ext uri="{FF2B5EF4-FFF2-40B4-BE49-F238E27FC236}">
                <a16:creationId xmlns:a16="http://schemas.microsoft.com/office/drawing/2014/main" id="{F3D57AB1-CA09-4C75-BCBF-D3C5E4F41495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FA27A80-7A4A-4B62-AAE2-633DC50AEC45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7EB5AC30-C2D7-488C-B623-C26E7F99262D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25071F4-2692-467B-A399-0A10A9112828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58F2212-7BC3-4436-AB42-C65B7CDB8B76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reeform 2">
            <a:extLst>
              <a:ext uri="{FF2B5EF4-FFF2-40B4-BE49-F238E27FC236}">
                <a16:creationId xmlns:a16="http://schemas.microsoft.com/office/drawing/2014/main" id="{3E94C6A4-8D37-4320-9BDA-638FB6B463C2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5" name="Freeform 3">
            <a:extLst>
              <a:ext uri="{FF2B5EF4-FFF2-40B4-BE49-F238E27FC236}">
                <a16:creationId xmlns:a16="http://schemas.microsoft.com/office/drawing/2014/main" id="{8FD5C440-FE20-4A78-B746-CE376EF2AD9A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6" name="Freeform 4">
            <a:extLst>
              <a:ext uri="{FF2B5EF4-FFF2-40B4-BE49-F238E27FC236}">
                <a16:creationId xmlns:a16="http://schemas.microsoft.com/office/drawing/2014/main" id="{B62D7619-EB17-4419-B147-F6378F0E94CC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Freeform 5">
            <a:extLst>
              <a:ext uri="{FF2B5EF4-FFF2-40B4-BE49-F238E27FC236}">
                <a16:creationId xmlns:a16="http://schemas.microsoft.com/office/drawing/2014/main" id="{718F74E2-54E7-4E83-9925-BF9420F2AE9B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Freeform 6">
            <a:extLst>
              <a:ext uri="{FF2B5EF4-FFF2-40B4-BE49-F238E27FC236}">
                <a16:creationId xmlns:a16="http://schemas.microsoft.com/office/drawing/2014/main" id="{DEC57AFB-9C3C-4DAA-B1B6-5D68C15FB2B9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Freeform 7">
            <a:extLst>
              <a:ext uri="{FF2B5EF4-FFF2-40B4-BE49-F238E27FC236}">
                <a16:creationId xmlns:a16="http://schemas.microsoft.com/office/drawing/2014/main" id="{3D62927D-4940-471B-8317-91B189F4DFC3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Freeform 8">
            <a:extLst>
              <a:ext uri="{FF2B5EF4-FFF2-40B4-BE49-F238E27FC236}">
                <a16:creationId xmlns:a16="http://schemas.microsoft.com/office/drawing/2014/main" id="{588FA49F-C612-442D-9F25-F24E2C360EA7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1" name="Freeform 9">
            <a:extLst>
              <a:ext uri="{FF2B5EF4-FFF2-40B4-BE49-F238E27FC236}">
                <a16:creationId xmlns:a16="http://schemas.microsoft.com/office/drawing/2014/main" id="{2515318A-0EA8-40E6-8247-52AD74D98A61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Freeform 10">
            <a:extLst>
              <a:ext uri="{FF2B5EF4-FFF2-40B4-BE49-F238E27FC236}">
                <a16:creationId xmlns:a16="http://schemas.microsoft.com/office/drawing/2014/main" id="{2EE6846E-AB5A-4D41-B09B-2788039807AA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A3FCE241-16CC-48BA-9392-468CFF925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9888"/>
            <a:ext cx="798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% Soil Samples with Salts greater than 1.0 mmhos/cm</a:t>
            </a:r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CBA74DF4-0350-40B2-B3B2-1394BDC38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38925" name="Picture 13" descr="C:\AGVISE Logo\Agvise-logo2000.jpg">
            <a:extLst>
              <a:ext uri="{FF2B5EF4-FFF2-40B4-BE49-F238E27FC236}">
                <a16:creationId xmlns:a16="http://schemas.microsoft.com/office/drawing/2014/main" id="{7C5C1375-EBCC-4B63-8A9A-527AA2BC2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6" name="Text Box 14">
            <a:extLst>
              <a:ext uri="{FF2B5EF4-FFF2-40B4-BE49-F238E27FC236}">
                <a16:creationId xmlns:a16="http://schemas.microsoft.com/office/drawing/2014/main" id="{F8370361-F8E3-468A-A28E-9AB401FDA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3B42AE48-5832-4988-A4D5-955AB0345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D241A052-735B-441F-98F5-5735D7903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38929" name="Text Box 17">
            <a:extLst>
              <a:ext uri="{FF2B5EF4-FFF2-40B4-BE49-F238E27FC236}">
                <a16:creationId xmlns:a16="http://schemas.microsoft.com/office/drawing/2014/main" id="{4A4C5CD7-DF4D-41E7-B3B5-C2AAEABC2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38930" name="Text Box 18">
            <a:extLst>
              <a:ext uri="{FF2B5EF4-FFF2-40B4-BE49-F238E27FC236}">
                <a16:creationId xmlns:a16="http://schemas.microsoft.com/office/drawing/2014/main" id="{BBEB55C0-31AE-4A07-A650-578554FF1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38931" name="Text Box 18">
            <a:extLst>
              <a:ext uri="{FF2B5EF4-FFF2-40B4-BE49-F238E27FC236}">
                <a16:creationId xmlns:a16="http://schemas.microsoft.com/office/drawing/2014/main" id="{C0A62ECF-D700-4817-A4CA-5F7EEF636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45088"/>
            <a:ext cx="85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38932" name="TextBox 19">
            <a:extLst>
              <a:ext uri="{FF2B5EF4-FFF2-40B4-BE49-F238E27FC236}">
                <a16:creationId xmlns:a16="http://schemas.microsoft.com/office/drawing/2014/main" id="{CF060913-9079-4622-867A-36EA7373A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2">
            <a:extLst>
              <a:ext uri="{FF2B5EF4-FFF2-40B4-BE49-F238E27FC236}">
                <a16:creationId xmlns:a16="http://schemas.microsoft.com/office/drawing/2014/main" id="{27B88120-10AC-4FAC-AEEA-39AB68272619}"/>
              </a:ext>
            </a:extLst>
          </p:cNvPr>
          <p:cNvSpPr>
            <a:spLocks/>
          </p:cNvSpPr>
          <p:nvPr/>
        </p:nvSpPr>
        <p:spPr bwMode="auto">
          <a:xfrm>
            <a:off x="4343400" y="3962400"/>
            <a:ext cx="609600" cy="914400"/>
          </a:xfrm>
          <a:custGeom>
            <a:avLst/>
            <a:gdLst>
              <a:gd name="T0" fmla="*/ 2147483646 w 384"/>
              <a:gd name="T1" fmla="*/ 2147483646 h 576"/>
              <a:gd name="T2" fmla="*/ 0 w 384"/>
              <a:gd name="T3" fmla="*/ 2147483646 h 576"/>
              <a:gd name="T4" fmla="*/ 0 w 384"/>
              <a:gd name="T5" fmla="*/ 2147483646 h 576"/>
              <a:gd name="T6" fmla="*/ 0 w 384"/>
              <a:gd name="T7" fmla="*/ 0 h 576"/>
              <a:gd name="T8" fmla="*/ 2147483646 w 384"/>
              <a:gd name="T9" fmla="*/ 0 h 576"/>
              <a:gd name="T10" fmla="*/ 2147483646 w 384"/>
              <a:gd name="T11" fmla="*/ 2147483646 h 576"/>
              <a:gd name="T12" fmla="*/ 2147483646 w 384"/>
              <a:gd name="T13" fmla="*/ 2147483646 h 576"/>
              <a:gd name="T14" fmla="*/ 2147483646 w 384"/>
              <a:gd name="T15" fmla="*/ 2147483646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576"/>
              <a:gd name="T26" fmla="*/ 384 w 384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576">
                <a:moveTo>
                  <a:pt x="384" y="576"/>
                </a:moveTo>
                <a:lnTo>
                  <a:pt x="0" y="576"/>
                </a:lnTo>
                <a:lnTo>
                  <a:pt x="0" y="240"/>
                </a:lnTo>
                <a:lnTo>
                  <a:pt x="0" y="0"/>
                </a:lnTo>
                <a:lnTo>
                  <a:pt x="336" y="0"/>
                </a:lnTo>
                <a:lnTo>
                  <a:pt x="336" y="336"/>
                </a:lnTo>
                <a:lnTo>
                  <a:pt x="384" y="432"/>
                </a:lnTo>
                <a:lnTo>
                  <a:pt x="384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3" name="Freeform 3">
            <a:extLst>
              <a:ext uri="{FF2B5EF4-FFF2-40B4-BE49-F238E27FC236}">
                <a16:creationId xmlns:a16="http://schemas.microsoft.com/office/drawing/2014/main" id="{679C88DE-5D55-4015-B73E-BFD0DE292986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Freeform 4">
            <a:extLst>
              <a:ext uri="{FF2B5EF4-FFF2-40B4-BE49-F238E27FC236}">
                <a16:creationId xmlns:a16="http://schemas.microsoft.com/office/drawing/2014/main" id="{65942671-4C12-4A47-AB6D-627A8F01AD1D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5" name="Freeform 5">
            <a:extLst>
              <a:ext uri="{FF2B5EF4-FFF2-40B4-BE49-F238E27FC236}">
                <a16:creationId xmlns:a16="http://schemas.microsoft.com/office/drawing/2014/main" id="{70D6DC37-C971-495D-9508-2BEF3911CAD6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Freeform 6">
            <a:extLst>
              <a:ext uri="{FF2B5EF4-FFF2-40B4-BE49-F238E27FC236}">
                <a16:creationId xmlns:a16="http://schemas.microsoft.com/office/drawing/2014/main" id="{941E389B-3158-445B-A6CF-0A1CFDA10D44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Freeform 7">
            <a:extLst>
              <a:ext uri="{FF2B5EF4-FFF2-40B4-BE49-F238E27FC236}">
                <a16:creationId xmlns:a16="http://schemas.microsoft.com/office/drawing/2014/main" id="{ABC5DE1D-7A0A-456A-92F7-36E0A530032B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Freeform 8">
            <a:extLst>
              <a:ext uri="{FF2B5EF4-FFF2-40B4-BE49-F238E27FC236}">
                <a16:creationId xmlns:a16="http://schemas.microsoft.com/office/drawing/2014/main" id="{C58E0D67-F767-4D66-BBD0-DB2D9F6F5949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Freeform 9">
            <a:extLst>
              <a:ext uri="{FF2B5EF4-FFF2-40B4-BE49-F238E27FC236}">
                <a16:creationId xmlns:a16="http://schemas.microsoft.com/office/drawing/2014/main" id="{194135C6-E558-4078-AE2C-555516851914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0" name="Freeform 10">
            <a:extLst>
              <a:ext uri="{FF2B5EF4-FFF2-40B4-BE49-F238E27FC236}">
                <a16:creationId xmlns:a16="http://schemas.microsoft.com/office/drawing/2014/main" id="{27E4CC46-46B5-4947-B6FC-B839B3BC7157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1" name="Freeform 11">
            <a:extLst>
              <a:ext uri="{FF2B5EF4-FFF2-40B4-BE49-F238E27FC236}">
                <a16:creationId xmlns:a16="http://schemas.microsoft.com/office/drawing/2014/main" id="{F275A6E6-5818-432D-9D2A-0F808E932DF6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Freeform 12">
            <a:extLst>
              <a:ext uri="{FF2B5EF4-FFF2-40B4-BE49-F238E27FC236}">
                <a16:creationId xmlns:a16="http://schemas.microsoft.com/office/drawing/2014/main" id="{B041203A-B1F4-42CC-8A4D-367E01CA71FE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Freeform 13">
            <a:extLst>
              <a:ext uri="{FF2B5EF4-FFF2-40B4-BE49-F238E27FC236}">
                <a16:creationId xmlns:a16="http://schemas.microsoft.com/office/drawing/2014/main" id="{124DAE02-FBC3-45BB-98DC-E1140CB06B3A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Freeform 14">
            <a:extLst>
              <a:ext uri="{FF2B5EF4-FFF2-40B4-BE49-F238E27FC236}">
                <a16:creationId xmlns:a16="http://schemas.microsoft.com/office/drawing/2014/main" id="{30C658C7-8C5F-45BA-A3BC-8D2FAE293D00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5" name="Freeform 15">
            <a:extLst>
              <a:ext uri="{FF2B5EF4-FFF2-40B4-BE49-F238E27FC236}">
                <a16:creationId xmlns:a16="http://schemas.microsoft.com/office/drawing/2014/main" id="{F7C54BFB-48E8-4567-A325-FCE9A33BC9A6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6" name="Freeform 16">
            <a:extLst>
              <a:ext uri="{FF2B5EF4-FFF2-40B4-BE49-F238E27FC236}">
                <a16:creationId xmlns:a16="http://schemas.microsoft.com/office/drawing/2014/main" id="{8CAD496F-6BA0-41E2-BB23-4D0DF54AF053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Freeform 17">
            <a:extLst>
              <a:ext uri="{FF2B5EF4-FFF2-40B4-BE49-F238E27FC236}">
                <a16:creationId xmlns:a16="http://schemas.microsoft.com/office/drawing/2014/main" id="{30BB66FB-C34D-45F5-977E-EB6C5763E957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8" name="Freeform 18">
            <a:extLst>
              <a:ext uri="{FF2B5EF4-FFF2-40B4-BE49-F238E27FC236}">
                <a16:creationId xmlns:a16="http://schemas.microsoft.com/office/drawing/2014/main" id="{226093E8-AB4B-439E-877E-4550EF69E6A6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Freeform 19">
            <a:extLst>
              <a:ext uri="{FF2B5EF4-FFF2-40B4-BE49-F238E27FC236}">
                <a16:creationId xmlns:a16="http://schemas.microsoft.com/office/drawing/2014/main" id="{73FB79D7-B5AB-4AEB-85BA-B74B81F9FDD6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Freeform 20">
            <a:extLst>
              <a:ext uri="{FF2B5EF4-FFF2-40B4-BE49-F238E27FC236}">
                <a16:creationId xmlns:a16="http://schemas.microsoft.com/office/drawing/2014/main" id="{EE97DADA-DA74-4DA1-93B7-601099C77C1D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Freeform 21">
            <a:extLst>
              <a:ext uri="{FF2B5EF4-FFF2-40B4-BE49-F238E27FC236}">
                <a16:creationId xmlns:a16="http://schemas.microsoft.com/office/drawing/2014/main" id="{6E2D4C2B-6317-4172-97C2-A645C8081113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Freeform 22">
            <a:extLst>
              <a:ext uri="{FF2B5EF4-FFF2-40B4-BE49-F238E27FC236}">
                <a16:creationId xmlns:a16="http://schemas.microsoft.com/office/drawing/2014/main" id="{7E0519FB-A2BD-47C7-B195-73C968D05909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Freeform 23">
            <a:extLst>
              <a:ext uri="{FF2B5EF4-FFF2-40B4-BE49-F238E27FC236}">
                <a16:creationId xmlns:a16="http://schemas.microsoft.com/office/drawing/2014/main" id="{11A2CEB4-F34A-49FA-9A7F-6A1869819870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4" name="Freeform 24">
            <a:extLst>
              <a:ext uri="{FF2B5EF4-FFF2-40B4-BE49-F238E27FC236}">
                <a16:creationId xmlns:a16="http://schemas.microsoft.com/office/drawing/2014/main" id="{1ADD48B0-84C8-4395-8D5A-5DFC16BB933B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5" name="Freeform 25">
            <a:extLst>
              <a:ext uri="{FF2B5EF4-FFF2-40B4-BE49-F238E27FC236}">
                <a16:creationId xmlns:a16="http://schemas.microsoft.com/office/drawing/2014/main" id="{0816AD55-D2E1-4906-AEE5-97B89B033813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Freeform 26">
            <a:extLst>
              <a:ext uri="{FF2B5EF4-FFF2-40B4-BE49-F238E27FC236}">
                <a16:creationId xmlns:a16="http://schemas.microsoft.com/office/drawing/2014/main" id="{7124FBB0-297F-4687-94C8-3F247E65AA00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Freeform 27">
            <a:extLst>
              <a:ext uri="{FF2B5EF4-FFF2-40B4-BE49-F238E27FC236}">
                <a16:creationId xmlns:a16="http://schemas.microsoft.com/office/drawing/2014/main" id="{192108BF-C9D4-4F20-888F-1D4B04AF771F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Freeform 28">
            <a:extLst>
              <a:ext uri="{FF2B5EF4-FFF2-40B4-BE49-F238E27FC236}">
                <a16:creationId xmlns:a16="http://schemas.microsoft.com/office/drawing/2014/main" id="{AC2904BB-19D2-4E17-958D-823B32C06A10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9" name="Freeform 29">
            <a:extLst>
              <a:ext uri="{FF2B5EF4-FFF2-40B4-BE49-F238E27FC236}">
                <a16:creationId xmlns:a16="http://schemas.microsoft.com/office/drawing/2014/main" id="{87202041-D9C6-471C-82EA-E72F86421BCF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Freeform 30">
            <a:extLst>
              <a:ext uri="{FF2B5EF4-FFF2-40B4-BE49-F238E27FC236}">
                <a16:creationId xmlns:a16="http://schemas.microsoft.com/office/drawing/2014/main" id="{79193F2A-5D83-4168-A40C-50BA9C0F5207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Text Box 31">
            <a:extLst>
              <a:ext uri="{FF2B5EF4-FFF2-40B4-BE49-F238E27FC236}">
                <a16:creationId xmlns:a16="http://schemas.microsoft.com/office/drawing/2014/main" id="{49240420-D063-418A-88AB-41FEAF99F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5" y="4267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40992" name="Text Box 32">
            <a:extLst>
              <a:ext uri="{FF2B5EF4-FFF2-40B4-BE49-F238E27FC236}">
                <a16:creationId xmlns:a16="http://schemas.microsoft.com/office/drawing/2014/main" id="{2A71D199-911F-47C9-B9A7-6A63EA742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40993" name="Text Box 33">
            <a:extLst>
              <a:ext uri="{FF2B5EF4-FFF2-40B4-BE49-F238E27FC236}">
                <a16:creationId xmlns:a16="http://schemas.microsoft.com/office/drawing/2014/main" id="{15B98734-78C5-4D0A-8FE3-515117F64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40994" name="Text Box 34">
            <a:extLst>
              <a:ext uri="{FF2B5EF4-FFF2-40B4-BE49-F238E27FC236}">
                <a16:creationId xmlns:a16="http://schemas.microsoft.com/office/drawing/2014/main" id="{B85DCDAE-778A-4046-92FA-8E00DABD6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40995" name="Text Box 35">
            <a:extLst>
              <a:ext uri="{FF2B5EF4-FFF2-40B4-BE49-F238E27FC236}">
                <a16:creationId xmlns:a16="http://schemas.microsoft.com/office/drawing/2014/main" id="{7B40C8CC-91E3-4258-82A7-0FDCEF277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3" y="42052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40996" name="Text Box 36">
            <a:extLst>
              <a:ext uri="{FF2B5EF4-FFF2-40B4-BE49-F238E27FC236}">
                <a16:creationId xmlns:a16="http://schemas.microsoft.com/office/drawing/2014/main" id="{141A8D4B-FCB2-43F0-8129-D93B8BA07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4114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40997" name="Text Box 37">
            <a:extLst>
              <a:ext uri="{FF2B5EF4-FFF2-40B4-BE49-F238E27FC236}">
                <a16:creationId xmlns:a16="http://schemas.microsoft.com/office/drawing/2014/main" id="{20E78E79-6BFB-4F50-8F34-D75F03ED6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40998" name="Text Box 38">
            <a:extLst>
              <a:ext uri="{FF2B5EF4-FFF2-40B4-BE49-F238E27FC236}">
                <a16:creationId xmlns:a16="http://schemas.microsoft.com/office/drawing/2014/main" id="{EB645B94-94F8-492E-80E4-241933647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5" y="342900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40999" name="Text Box 39">
            <a:extLst>
              <a:ext uri="{FF2B5EF4-FFF2-40B4-BE49-F238E27FC236}">
                <a16:creationId xmlns:a16="http://schemas.microsoft.com/office/drawing/2014/main" id="{7D8C8FF3-8A16-4BA2-BF85-5896B869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688013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00" name="Text Box 40">
            <a:extLst>
              <a:ext uri="{FF2B5EF4-FFF2-40B4-BE49-F238E27FC236}">
                <a16:creationId xmlns:a16="http://schemas.microsoft.com/office/drawing/2014/main" id="{C1CD2F1B-8E0E-45C1-8D64-0CA64514D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913" y="5105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1001" name="Text Box 41">
            <a:extLst>
              <a:ext uri="{FF2B5EF4-FFF2-40B4-BE49-F238E27FC236}">
                <a16:creationId xmlns:a16="http://schemas.microsoft.com/office/drawing/2014/main" id="{BB699329-CF06-4CBA-98D7-4BFFB6840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4278313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41002" name="Text Box 42">
            <a:extLst>
              <a:ext uri="{FF2B5EF4-FFF2-40B4-BE49-F238E27FC236}">
                <a16:creationId xmlns:a16="http://schemas.microsoft.com/office/drawing/2014/main" id="{0AC7DA44-F5E2-42E6-B76A-274BCDA11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20%</a:t>
            </a:r>
          </a:p>
        </p:txBody>
      </p:sp>
      <p:sp>
        <p:nvSpPr>
          <p:cNvPr id="41003" name="Text Box 43">
            <a:extLst>
              <a:ext uri="{FF2B5EF4-FFF2-40B4-BE49-F238E27FC236}">
                <a16:creationId xmlns:a16="http://schemas.microsoft.com/office/drawing/2014/main" id="{B2EEFA1E-B938-4BED-A846-B2B5531EC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724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1004" name="Text Box 44">
            <a:extLst>
              <a:ext uri="{FF2B5EF4-FFF2-40B4-BE49-F238E27FC236}">
                <a16:creationId xmlns:a16="http://schemas.microsoft.com/office/drawing/2014/main" id="{786295DD-F134-4FD7-A41D-2B0D5961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506095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41005" name="Text Box 45">
            <a:extLst>
              <a:ext uri="{FF2B5EF4-FFF2-40B4-BE49-F238E27FC236}">
                <a16:creationId xmlns:a16="http://schemas.microsoft.com/office/drawing/2014/main" id="{B8205EFE-D016-481A-AAFE-0F31059FD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313" y="5867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41006" name="Text Box 46">
            <a:extLst>
              <a:ext uri="{FF2B5EF4-FFF2-40B4-BE49-F238E27FC236}">
                <a16:creationId xmlns:a16="http://schemas.microsoft.com/office/drawing/2014/main" id="{90EECB16-1C9C-4768-B0E1-2E82089C4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41007" name="Freeform 47">
            <a:extLst>
              <a:ext uri="{FF2B5EF4-FFF2-40B4-BE49-F238E27FC236}">
                <a16:creationId xmlns:a16="http://schemas.microsoft.com/office/drawing/2014/main" id="{4EBF9BB4-9F99-4C55-9BD1-84EFE197B4BD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8" name="Freeform 48">
            <a:extLst>
              <a:ext uri="{FF2B5EF4-FFF2-40B4-BE49-F238E27FC236}">
                <a16:creationId xmlns:a16="http://schemas.microsoft.com/office/drawing/2014/main" id="{BC62F143-15EB-42DE-9615-3591DA545ABC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9" name="Text Box 49">
            <a:extLst>
              <a:ext uri="{FF2B5EF4-FFF2-40B4-BE49-F238E27FC236}">
                <a16:creationId xmlns:a16="http://schemas.microsoft.com/office/drawing/2014/main" id="{865437F9-9F69-49AF-94C1-620A48D9B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10" name="Text Box 50">
            <a:extLst>
              <a:ext uri="{FF2B5EF4-FFF2-40B4-BE49-F238E27FC236}">
                <a16:creationId xmlns:a16="http://schemas.microsoft.com/office/drawing/2014/main" id="{75E1EBF0-A616-400A-A3C7-F7C3928FE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11" name="Freeform 51">
            <a:extLst>
              <a:ext uri="{FF2B5EF4-FFF2-40B4-BE49-F238E27FC236}">
                <a16:creationId xmlns:a16="http://schemas.microsoft.com/office/drawing/2014/main" id="{91B69C8C-FC8D-4B85-87ED-F61BA80A5C44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Text Box 52">
            <a:extLst>
              <a:ext uri="{FF2B5EF4-FFF2-40B4-BE49-F238E27FC236}">
                <a16:creationId xmlns:a16="http://schemas.microsoft.com/office/drawing/2014/main" id="{F4DD9475-9E6D-46E3-9F39-1472CD781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13" name="Freeform 53">
            <a:extLst>
              <a:ext uri="{FF2B5EF4-FFF2-40B4-BE49-F238E27FC236}">
                <a16:creationId xmlns:a16="http://schemas.microsoft.com/office/drawing/2014/main" id="{8430ECCC-BACA-4F80-902B-E2EEBD428E4B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4" name="Freeform 54">
            <a:extLst>
              <a:ext uri="{FF2B5EF4-FFF2-40B4-BE49-F238E27FC236}">
                <a16:creationId xmlns:a16="http://schemas.microsoft.com/office/drawing/2014/main" id="{3BAEEDB8-3A7A-4BB7-8362-DE661FA4391C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5" name="Freeform 55">
            <a:extLst>
              <a:ext uri="{FF2B5EF4-FFF2-40B4-BE49-F238E27FC236}">
                <a16:creationId xmlns:a16="http://schemas.microsoft.com/office/drawing/2014/main" id="{7C46A845-1477-4171-A049-E3039359D929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6" name="Freeform 56">
            <a:extLst>
              <a:ext uri="{FF2B5EF4-FFF2-40B4-BE49-F238E27FC236}">
                <a16:creationId xmlns:a16="http://schemas.microsoft.com/office/drawing/2014/main" id="{29DA97B2-484C-4112-BCBA-BB7775AD5088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7" name="Freeform 57">
            <a:extLst>
              <a:ext uri="{FF2B5EF4-FFF2-40B4-BE49-F238E27FC236}">
                <a16:creationId xmlns:a16="http://schemas.microsoft.com/office/drawing/2014/main" id="{7311D950-4EC0-47BF-A798-F300EF88ACD3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8" name="Text Box 59">
            <a:extLst>
              <a:ext uri="{FF2B5EF4-FFF2-40B4-BE49-F238E27FC236}">
                <a16:creationId xmlns:a16="http://schemas.microsoft.com/office/drawing/2014/main" id="{D7A361DB-BB3F-4D51-BB70-6F30D5047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19" name="Text Box 60">
            <a:extLst>
              <a:ext uri="{FF2B5EF4-FFF2-40B4-BE49-F238E27FC236}">
                <a16:creationId xmlns:a16="http://schemas.microsoft.com/office/drawing/2014/main" id="{3F23EC35-665B-410D-86DD-B1AB8A96C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20" name="Text Box 61">
            <a:extLst>
              <a:ext uri="{FF2B5EF4-FFF2-40B4-BE49-F238E27FC236}">
                <a16:creationId xmlns:a16="http://schemas.microsoft.com/office/drawing/2014/main" id="{682225FD-78CE-4D9B-BBBE-0F3723DB9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17%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1021" name="Picture 62" descr="C:\AGVISE Logo\Agvise-logo2000.jpg">
            <a:extLst>
              <a:ext uri="{FF2B5EF4-FFF2-40B4-BE49-F238E27FC236}">
                <a16:creationId xmlns:a16="http://schemas.microsoft.com/office/drawing/2014/main" id="{E01850FF-F4FE-49BD-A06D-46D39A3E5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2" name="Text Box 63">
            <a:extLst>
              <a:ext uri="{FF2B5EF4-FFF2-40B4-BE49-F238E27FC236}">
                <a16:creationId xmlns:a16="http://schemas.microsoft.com/office/drawing/2014/main" id="{0D21E250-0CCD-42BB-B488-FBEDCF853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1788"/>
            <a:ext cx="841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Salts greater than 1.0</a:t>
            </a:r>
            <a:r>
              <a:rPr lang="en-US" altLang="en-US" sz="2400" b="1" i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1023" name="Text Box 64">
            <a:extLst>
              <a:ext uri="{FF2B5EF4-FFF2-40B4-BE49-F238E27FC236}">
                <a16:creationId xmlns:a16="http://schemas.microsoft.com/office/drawing/2014/main" id="{FAFF37C9-E669-44C6-9AF8-027B8D322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92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24" name="Text Box 65">
            <a:extLst>
              <a:ext uri="{FF2B5EF4-FFF2-40B4-BE49-F238E27FC236}">
                <a16:creationId xmlns:a16="http://schemas.microsoft.com/office/drawing/2014/main" id="{ED6A69D9-5643-4392-8373-E36813B61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41025" name="Text Box 66">
            <a:extLst>
              <a:ext uri="{FF2B5EF4-FFF2-40B4-BE49-F238E27FC236}">
                <a16:creationId xmlns:a16="http://schemas.microsoft.com/office/drawing/2014/main" id="{D41B3AFB-241C-4CBA-9D12-ED499D0F7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41026" name="Text Box 67">
            <a:extLst>
              <a:ext uri="{FF2B5EF4-FFF2-40B4-BE49-F238E27FC236}">
                <a16:creationId xmlns:a16="http://schemas.microsoft.com/office/drawing/2014/main" id="{EAF7F7D5-F865-4321-A3D8-1BC6DFD7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41027" name="Text Box 68">
            <a:extLst>
              <a:ext uri="{FF2B5EF4-FFF2-40B4-BE49-F238E27FC236}">
                <a16:creationId xmlns:a16="http://schemas.microsoft.com/office/drawing/2014/main" id="{FEE34612-8369-4A53-AA18-B4B6EBCA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41028" name="Text Box 69">
            <a:extLst>
              <a:ext uri="{FF2B5EF4-FFF2-40B4-BE49-F238E27FC236}">
                <a16:creationId xmlns:a16="http://schemas.microsoft.com/office/drawing/2014/main" id="{0081D3F7-5616-4ABC-B746-5C7BE90D6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41029" name="Text Box 71">
            <a:extLst>
              <a:ext uri="{FF2B5EF4-FFF2-40B4-BE49-F238E27FC236}">
                <a16:creationId xmlns:a16="http://schemas.microsoft.com/office/drawing/2014/main" id="{FDC592C6-5544-4979-98A7-55DC5AAE3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413" y="57292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41030" name="Text Box 72">
            <a:extLst>
              <a:ext uri="{FF2B5EF4-FFF2-40B4-BE49-F238E27FC236}">
                <a16:creationId xmlns:a16="http://schemas.microsoft.com/office/drawing/2014/main" id="{1005645D-0ED5-455D-B760-8AFFD90FB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013" y="5562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31" name="Text Box 73">
            <a:extLst>
              <a:ext uri="{FF2B5EF4-FFF2-40B4-BE49-F238E27FC236}">
                <a16:creationId xmlns:a16="http://schemas.microsoft.com/office/drawing/2014/main" id="{FE3EF877-F141-476C-ABDC-15E3673AD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3" y="5715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1032" name="Text Box 74">
            <a:extLst>
              <a:ext uri="{FF2B5EF4-FFF2-40B4-BE49-F238E27FC236}">
                <a16:creationId xmlns:a16="http://schemas.microsoft.com/office/drawing/2014/main" id="{04F44F21-1DDF-4603-A58B-922DC1D4E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48910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41033" name="Text Box 76">
            <a:extLst>
              <a:ext uri="{FF2B5EF4-FFF2-40B4-BE49-F238E27FC236}">
                <a16:creationId xmlns:a16="http://schemas.microsoft.com/office/drawing/2014/main" id="{E8ACCD6C-EC04-488E-A03D-E1E5C8458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3581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7%</a:t>
            </a:r>
          </a:p>
        </p:txBody>
      </p:sp>
      <p:sp>
        <p:nvSpPr>
          <p:cNvPr id="41034" name="Text Box 77">
            <a:extLst>
              <a:ext uri="{FF2B5EF4-FFF2-40B4-BE49-F238E27FC236}">
                <a16:creationId xmlns:a16="http://schemas.microsoft.com/office/drawing/2014/main" id="{C7658670-8C3C-418A-B52A-A81E8EAB3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905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35" name="Text Box 65">
            <a:extLst>
              <a:ext uri="{FF2B5EF4-FFF2-40B4-BE49-F238E27FC236}">
                <a16:creationId xmlns:a16="http://schemas.microsoft.com/office/drawing/2014/main" id="{DEDF0A77-9A91-4046-9031-554026DA0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8" y="2438400"/>
            <a:ext cx="646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1036" name="Group 80">
            <a:extLst>
              <a:ext uri="{FF2B5EF4-FFF2-40B4-BE49-F238E27FC236}">
                <a16:creationId xmlns:a16="http://schemas.microsoft.com/office/drawing/2014/main" id="{773FB5DC-C002-44DD-AE93-C098DD67CCBD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F079EA5-B333-4BA2-80C7-48383562788F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A883D87-6CFB-448F-A5DF-FBBEA605A63C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FB8B016-1972-417F-960D-BE1991E1E1CD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1A041F0-5900-469E-AB9A-DDD1CD9D6615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037" name="Text Box 77">
            <a:extLst>
              <a:ext uri="{FF2B5EF4-FFF2-40B4-BE49-F238E27FC236}">
                <a16:creationId xmlns:a16="http://schemas.microsoft.com/office/drawing/2014/main" id="{7213F0B5-FBD9-4018-92C5-48DF9C744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488" y="1828800"/>
            <a:ext cx="646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>
            <a:extLst>
              <a:ext uri="{FF2B5EF4-FFF2-40B4-BE49-F238E27FC236}">
                <a16:creationId xmlns:a16="http://schemas.microsoft.com/office/drawing/2014/main" id="{65BE2CE9-15C9-411F-BE69-E3E1DCC80538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Freeform 3">
            <a:extLst>
              <a:ext uri="{FF2B5EF4-FFF2-40B4-BE49-F238E27FC236}">
                <a16:creationId xmlns:a16="http://schemas.microsoft.com/office/drawing/2014/main" id="{94CDC050-81BB-4B4D-BF37-CBCFE5AB55C8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Freeform 4">
            <a:extLst>
              <a:ext uri="{FF2B5EF4-FFF2-40B4-BE49-F238E27FC236}">
                <a16:creationId xmlns:a16="http://schemas.microsoft.com/office/drawing/2014/main" id="{3944BC8E-B9E9-49CD-9789-F60B95154379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Freeform 5">
            <a:extLst>
              <a:ext uri="{FF2B5EF4-FFF2-40B4-BE49-F238E27FC236}">
                <a16:creationId xmlns:a16="http://schemas.microsoft.com/office/drawing/2014/main" id="{9940497C-47FE-41D3-A3AA-508372A53E9B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Freeform 6">
            <a:extLst>
              <a:ext uri="{FF2B5EF4-FFF2-40B4-BE49-F238E27FC236}">
                <a16:creationId xmlns:a16="http://schemas.microsoft.com/office/drawing/2014/main" id="{74A0FD4A-371D-41B0-BC9A-BB41D04B8EEA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Freeform 7">
            <a:extLst>
              <a:ext uri="{FF2B5EF4-FFF2-40B4-BE49-F238E27FC236}">
                <a16:creationId xmlns:a16="http://schemas.microsoft.com/office/drawing/2014/main" id="{AE684D85-619C-4563-AEEE-5EFBB714386C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Freeform 8">
            <a:extLst>
              <a:ext uri="{FF2B5EF4-FFF2-40B4-BE49-F238E27FC236}">
                <a16:creationId xmlns:a16="http://schemas.microsoft.com/office/drawing/2014/main" id="{F913AD0A-4D33-478C-91CD-8491F3391CCA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Freeform 9">
            <a:extLst>
              <a:ext uri="{FF2B5EF4-FFF2-40B4-BE49-F238E27FC236}">
                <a16:creationId xmlns:a16="http://schemas.microsoft.com/office/drawing/2014/main" id="{5E0E3F16-F10D-4780-953F-76C3E0A3E0A0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Freeform 10">
            <a:extLst>
              <a:ext uri="{FF2B5EF4-FFF2-40B4-BE49-F238E27FC236}">
                <a16:creationId xmlns:a16="http://schemas.microsoft.com/office/drawing/2014/main" id="{E723694A-9D78-406F-AD6D-4845ECA9CC04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Text Box 11">
            <a:extLst>
              <a:ext uri="{FF2B5EF4-FFF2-40B4-BE49-F238E27FC236}">
                <a16:creationId xmlns:a16="http://schemas.microsoft.com/office/drawing/2014/main" id="{B74F7EEF-8272-49A6-A341-69BF784C4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7754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soil pH greater than 7.3 </a:t>
            </a:r>
          </a:p>
        </p:txBody>
      </p:sp>
      <p:sp>
        <p:nvSpPr>
          <p:cNvPr id="41996" name="Text Box 12">
            <a:extLst>
              <a:ext uri="{FF2B5EF4-FFF2-40B4-BE49-F238E27FC236}">
                <a16:creationId xmlns:a16="http://schemas.microsoft.com/office/drawing/2014/main" id="{51F4CF21-4D56-4F84-A391-73D90DFBF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41997" name="Picture 13" descr="C:\AGVISE Logo\Agvise-logo2000.jpg">
            <a:extLst>
              <a:ext uri="{FF2B5EF4-FFF2-40B4-BE49-F238E27FC236}">
                <a16:creationId xmlns:a16="http://schemas.microsoft.com/office/drawing/2014/main" id="{480EE437-B820-4BB1-80C8-2B5C55C37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8" name="Text Box 14">
            <a:extLst>
              <a:ext uri="{FF2B5EF4-FFF2-40B4-BE49-F238E27FC236}">
                <a16:creationId xmlns:a16="http://schemas.microsoft.com/office/drawing/2014/main" id="{CF51EBCB-CAE5-4367-AC2B-7DB95576C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75%</a:t>
            </a:r>
          </a:p>
        </p:txBody>
      </p:sp>
      <p:sp>
        <p:nvSpPr>
          <p:cNvPr id="41999" name="Text Box 15">
            <a:extLst>
              <a:ext uri="{FF2B5EF4-FFF2-40B4-BE49-F238E27FC236}">
                <a16:creationId xmlns:a16="http://schemas.microsoft.com/office/drawing/2014/main" id="{DB68D94E-34E5-43E8-B659-0BF8FF3BD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87%</a:t>
            </a:r>
          </a:p>
        </p:txBody>
      </p:sp>
      <p:sp>
        <p:nvSpPr>
          <p:cNvPr id="42000" name="Text Box 16">
            <a:extLst>
              <a:ext uri="{FF2B5EF4-FFF2-40B4-BE49-F238E27FC236}">
                <a16:creationId xmlns:a16="http://schemas.microsoft.com/office/drawing/2014/main" id="{F65ADA4F-736C-45D2-BE7A-09B1DCCA5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74%</a:t>
            </a:r>
          </a:p>
        </p:txBody>
      </p:sp>
      <p:sp>
        <p:nvSpPr>
          <p:cNvPr id="42001" name="Text Box 17">
            <a:extLst>
              <a:ext uri="{FF2B5EF4-FFF2-40B4-BE49-F238E27FC236}">
                <a16:creationId xmlns:a16="http://schemas.microsoft.com/office/drawing/2014/main" id="{8E874AE2-81A0-4139-90B5-43A51BE1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69%</a:t>
            </a:r>
          </a:p>
        </p:txBody>
      </p:sp>
      <p:sp>
        <p:nvSpPr>
          <p:cNvPr id="42002" name="Text Box 18">
            <a:extLst>
              <a:ext uri="{FF2B5EF4-FFF2-40B4-BE49-F238E27FC236}">
                <a16:creationId xmlns:a16="http://schemas.microsoft.com/office/drawing/2014/main" id="{D076B021-4B98-46E6-B210-A235F6B5A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89%</a:t>
            </a:r>
          </a:p>
        </p:txBody>
      </p:sp>
      <p:sp>
        <p:nvSpPr>
          <p:cNvPr id="42003" name="Text Box 18">
            <a:extLst>
              <a:ext uri="{FF2B5EF4-FFF2-40B4-BE49-F238E27FC236}">
                <a16:creationId xmlns:a16="http://schemas.microsoft.com/office/drawing/2014/main" id="{80F56E16-EF09-4BF0-82A9-7DE56BCF4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51450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84%</a:t>
            </a:r>
          </a:p>
        </p:txBody>
      </p:sp>
      <p:sp>
        <p:nvSpPr>
          <p:cNvPr id="42004" name="TextBox 19">
            <a:extLst>
              <a:ext uri="{FF2B5EF4-FFF2-40B4-BE49-F238E27FC236}">
                <a16:creationId xmlns:a16="http://schemas.microsoft.com/office/drawing/2014/main" id="{BAC548D7-D12B-49D1-8A31-957FF36C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reeform 2">
            <a:extLst>
              <a:ext uri="{FF2B5EF4-FFF2-40B4-BE49-F238E27FC236}">
                <a16:creationId xmlns:a16="http://schemas.microsoft.com/office/drawing/2014/main" id="{49825A70-01F4-48FA-BEDC-A5AA998105AE}"/>
              </a:ext>
            </a:extLst>
          </p:cNvPr>
          <p:cNvSpPr>
            <a:spLocks/>
          </p:cNvSpPr>
          <p:nvPr/>
        </p:nvSpPr>
        <p:spPr bwMode="auto">
          <a:xfrm>
            <a:off x="4343400" y="3886200"/>
            <a:ext cx="609600" cy="990600"/>
          </a:xfrm>
          <a:custGeom>
            <a:avLst/>
            <a:gdLst>
              <a:gd name="T0" fmla="*/ 2147483646 w 384"/>
              <a:gd name="T1" fmla="*/ 2147483646 h 624"/>
              <a:gd name="T2" fmla="*/ 0 w 384"/>
              <a:gd name="T3" fmla="*/ 2147483646 h 624"/>
              <a:gd name="T4" fmla="*/ 0 w 384"/>
              <a:gd name="T5" fmla="*/ 2147483646 h 624"/>
              <a:gd name="T6" fmla="*/ 0 w 384"/>
              <a:gd name="T7" fmla="*/ 0 h 624"/>
              <a:gd name="T8" fmla="*/ 2147483646 w 384"/>
              <a:gd name="T9" fmla="*/ 2147483646 h 624"/>
              <a:gd name="T10" fmla="*/ 2147483646 w 384"/>
              <a:gd name="T11" fmla="*/ 2147483646 h 624"/>
              <a:gd name="T12" fmla="*/ 2147483646 w 384"/>
              <a:gd name="T13" fmla="*/ 2147483646 h 624"/>
              <a:gd name="T14" fmla="*/ 2147483646 w 384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624"/>
              <a:gd name="T26" fmla="*/ 384 w 384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624">
                <a:moveTo>
                  <a:pt x="384" y="624"/>
                </a:moveTo>
                <a:lnTo>
                  <a:pt x="0" y="624"/>
                </a:lnTo>
                <a:lnTo>
                  <a:pt x="0" y="288"/>
                </a:lnTo>
                <a:lnTo>
                  <a:pt x="0" y="0"/>
                </a:lnTo>
                <a:lnTo>
                  <a:pt x="336" y="48"/>
                </a:lnTo>
                <a:lnTo>
                  <a:pt x="336" y="384"/>
                </a:lnTo>
                <a:lnTo>
                  <a:pt x="384" y="528"/>
                </a:lnTo>
                <a:lnTo>
                  <a:pt x="384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5" name="Freeform 3">
            <a:extLst>
              <a:ext uri="{FF2B5EF4-FFF2-40B4-BE49-F238E27FC236}">
                <a16:creationId xmlns:a16="http://schemas.microsoft.com/office/drawing/2014/main" id="{1FF2FA33-66E4-4994-85E6-70FB4771A30D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Freeform 4">
            <a:extLst>
              <a:ext uri="{FF2B5EF4-FFF2-40B4-BE49-F238E27FC236}">
                <a16:creationId xmlns:a16="http://schemas.microsoft.com/office/drawing/2014/main" id="{C849445A-2530-4AB4-9E8C-4724522F8ABC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7" name="Freeform 5">
            <a:extLst>
              <a:ext uri="{FF2B5EF4-FFF2-40B4-BE49-F238E27FC236}">
                <a16:creationId xmlns:a16="http://schemas.microsoft.com/office/drawing/2014/main" id="{D45658B2-2F9E-43D7-97F2-B7A009776121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Freeform 6">
            <a:extLst>
              <a:ext uri="{FF2B5EF4-FFF2-40B4-BE49-F238E27FC236}">
                <a16:creationId xmlns:a16="http://schemas.microsoft.com/office/drawing/2014/main" id="{532BCB89-FA28-4409-AA50-62329C286853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9" name="Freeform 7">
            <a:extLst>
              <a:ext uri="{FF2B5EF4-FFF2-40B4-BE49-F238E27FC236}">
                <a16:creationId xmlns:a16="http://schemas.microsoft.com/office/drawing/2014/main" id="{3DF6674E-D7E6-4CF3-8F7A-BBBA22CDEEAE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Freeform 8">
            <a:extLst>
              <a:ext uri="{FF2B5EF4-FFF2-40B4-BE49-F238E27FC236}">
                <a16:creationId xmlns:a16="http://schemas.microsoft.com/office/drawing/2014/main" id="{9C8A8273-4047-4AB2-A37E-795EB186A580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Freeform 9">
            <a:extLst>
              <a:ext uri="{FF2B5EF4-FFF2-40B4-BE49-F238E27FC236}">
                <a16:creationId xmlns:a16="http://schemas.microsoft.com/office/drawing/2014/main" id="{5AA45913-F98E-4C31-A723-D78D098AB747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2" name="Freeform 10">
            <a:extLst>
              <a:ext uri="{FF2B5EF4-FFF2-40B4-BE49-F238E27FC236}">
                <a16:creationId xmlns:a16="http://schemas.microsoft.com/office/drawing/2014/main" id="{51120AA1-224C-4E86-B8A5-B6654AF59BA9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3" name="Freeform 11">
            <a:extLst>
              <a:ext uri="{FF2B5EF4-FFF2-40B4-BE49-F238E27FC236}">
                <a16:creationId xmlns:a16="http://schemas.microsoft.com/office/drawing/2014/main" id="{4F0B268F-7C6F-4CD8-B2B6-3F1FEDA3D55F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Freeform 12">
            <a:extLst>
              <a:ext uri="{FF2B5EF4-FFF2-40B4-BE49-F238E27FC236}">
                <a16:creationId xmlns:a16="http://schemas.microsoft.com/office/drawing/2014/main" id="{4F9BE7BB-6E3C-47D6-8EB4-02638099941C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Freeform 13">
            <a:extLst>
              <a:ext uri="{FF2B5EF4-FFF2-40B4-BE49-F238E27FC236}">
                <a16:creationId xmlns:a16="http://schemas.microsoft.com/office/drawing/2014/main" id="{C1B58457-4FF1-477E-95F4-C869C5733259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Freeform 14">
            <a:extLst>
              <a:ext uri="{FF2B5EF4-FFF2-40B4-BE49-F238E27FC236}">
                <a16:creationId xmlns:a16="http://schemas.microsoft.com/office/drawing/2014/main" id="{C079AE16-4C04-404F-A5CF-832C83D35775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Freeform 15">
            <a:extLst>
              <a:ext uri="{FF2B5EF4-FFF2-40B4-BE49-F238E27FC236}">
                <a16:creationId xmlns:a16="http://schemas.microsoft.com/office/drawing/2014/main" id="{487EFCDC-4F2E-41CD-91EF-7C669299073B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Freeform 16">
            <a:extLst>
              <a:ext uri="{FF2B5EF4-FFF2-40B4-BE49-F238E27FC236}">
                <a16:creationId xmlns:a16="http://schemas.microsoft.com/office/drawing/2014/main" id="{CA06BB57-7C89-4042-96A4-738150CDFEEE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9" name="Freeform 17">
            <a:extLst>
              <a:ext uri="{FF2B5EF4-FFF2-40B4-BE49-F238E27FC236}">
                <a16:creationId xmlns:a16="http://schemas.microsoft.com/office/drawing/2014/main" id="{06FB83FB-8206-4FEC-8877-3323710716F4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0" name="Freeform 18">
            <a:extLst>
              <a:ext uri="{FF2B5EF4-FFF2-40B4-BE49-F238E27FC236}">
                <a16:creationId xmlns:a16="http://schemas.microsoft.com/office/drawing/2014/main" id="{CA3EC21F-2A50-4647-9944-C207003A1CF5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1" name="Freeform 19">
            <a:extLst>
              <a:ext uri="{FF2B5EF4-FFF2-40B4-BE49-F238E27FC236}">
                <a16:creationId xmlns:a16="http://schemas.microsoft.com/office/drawing/2014/main" id="{5AA81D18-A742-4DBA-A0F9-1F85B8B6B6E5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2" name="Freeform 20">
            <a:extLst>
              <a:ext uri="{FF2B5EF4-FFF2-40B4-BE49-F238E27FC236}">
                <a16:creationId xmlns:a16="http://schemas.microsoft.com/office/drawing/2014/main" id="{18DC9D30-3C29-4F7A-ABAE-0A240FCC90FD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3" name="Freeform 21">
            <a:extLst>
              <a:ext uri="{FF2B5EF4-FFF2-40B4-BE49-F238E27FC236}">
                <a16:creationId xmlns:a16="http://schemas.microsoft.com/office/drawing/2014/main" id="{75C332BE-5F99-4B06-9863-A4EEB6B96347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4" name="Freeform 22">
            <a:extLst>
              <a:ext uri="{FF2B5EF4-FFF2-40B4-BE49-F238E27FC236}">
                <a16:creationId xmlns:a16="http://schemas.microsoft.com/office/drawing/2014/main" id="{32E4CF98-FC71-4A2C-906F-F006565F003D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Freeform 23">
            <a:extLst>
              <a:ext uri="{FF2B5EF4-FFF2-40B4-BE49-F238E27FC236}">
                <a16:creationId xmlns:a16="http://schemas.microsoft.com/office/drawing/2014/main" id="{A3D6914D-0E08-4AE4-A8CA-421F80FC622A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6" name="Freeform 24">
            <a:extLst>
              <a:ext uri="{FF2B5EF4-FFF2-40B4-BE49-F238E27FC236}">
                <a16:creationId xmlns:a16="http://schemas.microsoft.com/office/drawing/2014/main" id="{A2A55D3F-C17F-4AB9-AA34-9CCF8413EDE6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7" name="Freeform 25">
            <a:extLst>
              <a:ext uri="{FF2B5EF4-FFF2-40B4-BE49-F238E27FC236}">
                <a16:creationId xmlns:a16="http://schemas.microsoft.com/office/drawing/2014/main" id="{D8C31467-8E3D-411E-8DA1-9C1B9231F280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8" name="Freeform 26">
            <a:extLst>
              <a:ext uri="{FF2B5EF4-FFF2-40B4-BE49-F238E27FC236}">
                <a16:creationId xmlns:a16="http://schemas.microsoft.com/office/drawing/2014/main" id="{72F83A9C-7F20-4D27-9C44-71F076F51CFE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9" name="Freeform 27">
            <a:extLst>
              <a:ext uri="{FF2B5EF4-FFF2-40B4-BE49-F238E27FC236}">
                <a16:creationId xmlns:a16="http://schemas.microsoft.com/office/drawing/2014/main" id="{9B465445-CA31-45AF-B06B-F5238A94C75C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0" name="Freeform 28">
            <a:extLst>
              <a:ext uri="{FF2B5EF4-FFF2-40B4-BE49-F238E27FC236}">
                <a16:creationId xmlns:a16="http://schemas.microsoft.com/office/drawing/2014/main" id="{3162B0A2-4616-49F5-BBDB-78ABC9F87754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1" name="Freeform 29">
            <a:extLst>
              <a:ext uri="{FF2B5EF4-FFF2-40B4-BE49-F238E27FC236}">
                <a16:creationId xmlns:a16="http://schemas.microsoft.com/office/drawing/2014/main" id="{A706A01F-F6E5-437D-A081-AE3B99615863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2" name="Freeform 30">
            <a:extLst>
              <a:ext uri="{FF2B5EF4-FFF2-40B4-BE49-F238E27FC236}">
                <a16:creationId xmlns:a16="http://schemas.microsoft.com/office/drawing/2014/main" id="{E0D2CCC0-EDFC-43B4-A39C-D65EB6501374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FC17154C-4D58-4F83-8A60-962731262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267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71%</a:t>
            </a:r>
          </a:p>
        </p:txBody>
      </p:sp>
      <p:sp>
        <p:nvSpPr>
          <p:cNvPr id="44064" name="Text Box 32">
            <a:extLst>
              <a:ext uri="{FF2B5EF4-FFF2-40B4-BE49-F238E27FC236}">
                <a16:creationId xmlns:a16="http://schemas.microsoft.com/office/drawing/2014/main" id="{80F16A77-907E-4E98-8574-E6E761C7E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82%</a:t>
            </a:r>
          </a:p>
        </p:txBody>
      </p:sp>
      <p:sp>
        <p:nvSpPr>
          <p:cNvPr id="44065" name="Text Box 33">
            <a:extLst>
              <a:ext uri="{FF2B5EF4-FFF2-40B4-BE49-F238E27FC236}">
                <a16:creationId xmlns:a16="http://schemas.microsoft.com/office/drawing/2014/main" id="{D2E4D275-615A-4E02-A101-6AECC267C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82%</a:t>
            </a:r>
          </a:p>
        </p:txBody>
      </p:sp>
      <p:sp>
        <p:nvSpPr>
          <p:cNvPr id="44066" name="Text Box 34">
            <a:extLst>
              <a:ext uri="{FF2B5EF4-FFF2-40B4-BE49-F238E27FC236}">
                <a16:creationId xmlns:a16="http://schemas.microsoft.com/office/drawing/2014/main" id="{C6C1B5B8-3E53-4382-899A-9A478F90E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51%</a:t>
            </a:r>
          </a:p>
        </p:txBody>
      </p:sp>
      <p:sp>
        <p:nvSpPr>
          <p:cNvPr id="44067" name="Text Box 35">
            <a:extLst>
              <a:ext uri="{FF2B5EF4-FFF2-40B4-BE49-F238E27FC236}">
                <a16:creationId xmlns:a16="http://schemas.microsoft.com/office/drawing/2014/main" id="{90D194EF-B407-49E0-84E0-5AE013CE1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31%</a:t>
            </a:r>
          </a:p>
        </p:txBody>
      </p:sp>
      <p:sp>
        <p:nvSpPr>
          <p:cNvPr id="44068" name="Text Box 36">
            <a:extLst>
              <a:ext uri="{FF2B5EF4-FFF2-40B4-BE49-F238E27FC236}">
                <a16:creationId xmlns:a16="http://schemas.microsoft.com/office/drawing/2014/main" id="{E7CA0A53-4ACC-49EC-B0F1-386540F72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46%</a:t>
            </a:r>
          </a:p>
        </p:txBody>
      </p:sp>
      <p:sp>
        <p:nvSpPr>
          <p:cNvPr id="44069" name="Text Box 37">
            <a:extLst>
              <a:ext uri="{FF2B5EF4-FFF2-40B4-BE49-F238E27FC236}">
                <a16:creationId xmlns:a16="http://schemas.microsoft.com/office/drawing/2014/main" id="{91838B6D-1098-4793-A7FF-8DEC3D8A2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72%</a:t>
            </a:r>
          </a:p>
        </p:txBody>
      </p:sp>
      <p:sp>
        <p:nvSpPr>
          <p:cNvPr id="44070" name="Text Box 38">
            <a:extLst>
              <a:ext uri="{FF2B5EF4-FFF2-40B4-BE49-F238E27FC236}">
                <a16:creationId xmlns:a16="http://schemas.microsoft.com/office/drawing/2014/main" id="{29E35413-AA96-4BF7-BA66-5DBB7EF84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55%</a:t>
            </a:r>
          </a:p>
        </p:txBody>
      </p:sp>
      <p:sp>
        <p:nvSpPr>
          <p:cNvPr id="44071" name="Text Box 39">
            <a:extLst>
              <a:ext uri="{FF2B5EF4-FFF2-40B4-BE49-F238E27FC236}">
                <a16:creationId xmlns:a16="http://schemas.microsoft.com/office/drawing/2014/main" id="{AB25ABF7-966C-4B6B-A26F-4D8FC526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56880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72" name="Text Box 40">
            <a:extLst>
              <a:ext uri="{FF2B5EF4-FFF2-40B4-BE49-F238E27FC236}">
                <a16:creationId xmlns:a16="http://schemas.microsoft.com/office/drawing/2014/main" id="{08ED74A2-58BD-4AB6-819C-62E7D3DB4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58%</a:t>
            </a:r>
          </a:p>
        </p:txBody>
      </p:sp>
      <p:sp>
        <p:nvSpPr>
          <p:cNvPr id="44073" name="Text Box 41">
            <a:extLst>
              <a:ext uri="{FF2B5EF4-FFF2-40B4-BE49-F238E27FC236}">
                <a16:creationId xmlns:a16="http://schemas.microsoft.com/office/drawing/2014/main" id="{AD0BA996-8CE7-41AA-B889-206B87E7B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83%</a:t>
            </a:r>
          </a:p>
        </p:txBody>
      </p:sp>
      <p:sp>
        <p:nvSpPr>
          <p:cNvPr id="44074" name="Text Box 42">
            <a:extLst>
              <a:ext uri="{FF2B5EF4-FFF2-40B4-BE49-F238E27FC236}">
                <a16:creationId xmlns:a16="http://schemas.microsoft.com/office/drawing/2014/main" id="{E97E59EE-F239-4548-A476-B3B31537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98%</a:t>
            </a:r>
          </a:p>
        </p:txBody>
      </p:sp>
      <p:sp>
        <p:nvSpPr>
          <p:cNvPr id="44075" name="Text Box 43">
            <a:extLst>
              <a:ext uri="{FF2B5EF4-FFF2-40B4-BE49-F238E27FC236}">
                <a16:creationId xmlns:a16="http://schemas.microsoft.com/office/drawing/2014/main" id="{E4042B86-0A0B-4507-9AC0-20F5444C2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49%</a:t>
            </a:r>
          </a:p>
        </p:txBody>
      </p:sp>
      <p:sp>
        <p:nvSpPr>
          <p:cNvPr id="44076" name="Text Box 44">
            <a:extLst>
              <a:ext uri="{FF2B5EF4-FFF2-40B4-BE49-F238E27FC236}">
                <a16:creationId xmlns:a16="http://schemas.microsoft.com/office/drawing/2014/main" id="{6A9F1239-26F8-4BE6-A786-42F7E7E4C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50609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44077" name="Text Box 45">
            <a:extLst>
              <a:ext uri="{FF2B5EF4-FFF2-40B4-BE49-F238E27FC236}">
                <a16:creationId xmlns:a16="http://schemas.microsoft.com/office/drawing/2014/main" id="{3FDCD6B6-281E-452E-84EA-FEC2858B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225" y="5867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23%</a:t>
            </a:r>
          </a:p>
        </p:txBody>
      </p:sp>
      <p:sp>
        <p:nvSpPr>
          <p:cNvPr id="44078" name="Text Box 46">
            <a:extLst>
              <a:ext uri="{FF2B5EF4-FFF2-40B4-BE49-F238E27FC236}">
                <a16:creationId xmlns:a16="http://schemas.microsoft.com/office/drawing/2014/main" id="{5E765297-7799-4D8D-83E6-55B885D62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4425" y="4953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</a:p>
        </p:txBody>
      </p:sp>
      <p:sp>
        <p:nvSpPr>
          <p:cNvPr id="44079" name="Freeform 47">
            <a:extLst>
              <a:ext uri="{FF2B5EF4-FFF2-40B4-BE49-F238E27FC236}">
                <a16:creationId xmlns:a16="http://schemas.microsoft.com/office/drawing/2014/main" id="{77EC761A-6783-4BBC-A30C-2D8A39F0B01F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Freeform 48">
            <a:extLst>
              <a:ext uri="{FF2B5EF4-FFF2-40B4-BE49-F238E27FC236}">
                <a16:creationId xmlns:a16="http://schemas.microsoft.com/office/drawing/2014/main" id="{6CE14889-790C-4CF7-8681-5E2E0B8466B9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Text Box 49">
            <a:extLst>
              <a:ext uri="{FF2B5EF4-FFF2-40B4-BE49-F238E27FC236}">
                <a16:creationId xmlns:a16="http://schemas.microsoft.com/office/drawing/2014/main" id="{B38435D6-84D4-4AEC-89AD-C1CAF32A3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74%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82" name="Text Box 50">
            <a:extLst>
              <a:ext uri="{FF2B5EF4-FFF2-40B4-BE49-F238E27FC236}">
                <a16:creationId xmlns:a16="http://schemas.microsoft.com/office/drawing/2014/main" id="{A78C14BF-1AF5-456E-8638-329A6E78A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90%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83" name="Freeform 51">
            <a:extLst>
              <a:ext uri="{FF2B5EF4-FFF2-40B4-BE49-F238E27FC236}">
                <a16:creationId xmlns:a16="http://schemas.microsoft.com/office/drawing/2014/main" id="{ABE41BBF-0045-4BFB-8F1C-AAC312129D07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Text Box 52">
            <a:extLst>
              <a:ext uri="{FF2B5EF4-FFF2-40B4-BE49-F238E27FC236}">
                <a16:creationId xmlns:a16="http://schemas.microsoft.com/office/drawing/2014/main" id="{475C07C3-E6BD-4055-8D57-A9FFEB3A3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85%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85" name="Freeform 53">
            <a:extLst>
              <a:ext uri="{FF2B5EF4-FFF2-40B4-BE49-F238E27FC236}">
                <a16:creationId xmlns:a16="http://schemas.microsoft.com/office/drawing/2014/main" id="{8867EDAF-0F53-4B5D-9758-1E78D395E883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Freeform 54">
            <a:extLst>
              <a:ext uri="{FF2B5EF4-FFF2-40B4-BE49-F238E27FC236}">
                <a16:creationId xmlns:a16="http://schemas.microsoft.com/office/drawing/2014/main" id="{34214186-1715-4FFE-9103-D2007BC147F1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Freeform 55">
            <a:extLst>
              <a:ext uri="{FF2B5EF4-FFF2-40B4-BE49-F238E27FC236}">
                <a16:creationId xmlns:a16="http://schemas.microsoft.com/office/drawing/2014/main" id="{F498118A-FB28-4DC0-992D-624D6D284B8A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Freeform 56">
            <a:extLst>
              <a:ext uri="{FF2B5EF4-FFF2-40B4-BE49-F238E27FC236}">
                <a16:creationId xmlns:a16="http://schemas.microsoft.com/office/drawing/2014/main" id="{4C977E68-BD77-4A46-96D4-13B43E9D6802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Freeform 57">
            <a:extLst>
              <a:ext uri="{FF2B5EF4-FFF2-40B4-BE49-F238E27FC236}">
                <a16:creationId xmlns:a16="http://schemas.microsoft.com/office/drawing/2014/main" id="{CF3CB769-63CA-4A0C-88E4-CE4AD0D46D9C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Text Box 59">
            <a:extLst>
              <a:ext uri="{FF2B5EF4-FFF2-40B4-BE49-F238E27FC236}">
                <a16:creationId xmlns:a16="http://schemas.microsoft.com/office/drawing/2014/main" id="{DBFA7311-9CC8-43B3-ACE3-3394803AB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79%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91" name="Text Box 60">
            <a:extLst>
              <a:ext uri="{FF2B5EF4-FFF2-40B4-BE49-F238E27FC236}">
                <a16:creationId xmlns:a16="http://schemas.microsoft.com/office/drawing/2014/main" id="{9E078E6D-7993-489C-A220-96830FB8A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53%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92" name="Text Box 61">
            <a:extLst>
              <a:ext uri="{FF2B5EF4-FFF2-40B4-BE49-F238E27FC236}">
                <a16:creationId xmlns:a16="http://schemas.microsoft.com/office/drawing/2014/main" id="{EB0C0D2F-8E6A-4E4A-9066-530CCFEC7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77%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4093" name="Picture 62" descr="C:\AGVISE Logo\Agvise-logo2000.jpg">
            <a:extLst>
              <a:ext uri="{FF2B5EF4-FFF2-40B4-BE49-F238E27FC236}">
                <a16:creationId xmlns:a16="http://schemas.microsoft.com/office/drawing/2014/main" id="{104162FB-58F5-476A-8D61-A1ADA26D8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468438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94" name="Text Box 63">
            <a:extLst>
              <a:ext uri="{FF2B5EF4-FFF2-40B4-BE49-F238E27FC236}">
                <a16:creationId xmlns:a16="http://schemas.microsoft.com/office/drawing/2014/main" id="{4A4FFE22-7DB1-4495-8FE7-B6864B1A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331788"/>
            <a:ext cx="88534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Soil pH greater than 7.3</a:t>
            </a:r>
            <a:r>
              <a:rPr lang="en-US" altLang="en-US" sz="2800" b="1" i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95" name="Text Box 64">
            <a:extLst>
              <a:ext uri="{FF2B5EF4-FFF2-40B4-BE49-F238E27FC236}">
                <a16:creationId xmlns:a16="http://schemas.microsoft.com/office/drawing/2014/main" id="{A66E4D00-A2E4-4923-B576-CB71744F7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96" name="Text Box 65">
            <a:extLst>
              <a:ext uri="{FF2B5EF4-FFF2-40B4-BE49-F238E27FC236}">
                <a16:creationId xmlns:a16="http://schemas.microsoft.com/office/drawing/2014/main" id="{2C557BDC-F993-4525-8B7F-72830EE9F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44097" name="Text Box 66">
            <a:extLst>
              <a:ext uri="{FF2B5EF4-FFF2-40B4-BE49-F238E27FC236}">
                <a16:creationId xmlns:a16="http://schemas.microsoft.com/office/drawing/2014/main" id="{3927EFEB-97C4-4D14-B777-32E48F5C9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44098" name="Text Box 67">
            <a:extLst>
              <a:ext uri="{FF2B5EF4-FFF2-40B4-BE49-F238E27FC236}">
                <a16:creationId xmlns:a16="http://schemas.microsoft.com/office/drawing/2014/main" id="{B660DEE5-8084-4672-9D89-86ACA5BE8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44099" name="Text Box 68">
            <a:extLst>
              <a:ext uri="{FF2B5EF4-FFF2-40B4-BE49-F238E27FC236}">
                <a16:creationId xmlns:a16="http://schemas.microsoft.com/office/drawing/2014/main" id="{DA8B3EF0-89B9-43B4-A376-5D6E95691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44100" name="Text Box 69">
            <a:extLst>
              <a:ext uri="{FF2B5EF4-FFF2-40B4-BE49-F238E27FC236}">
                <a16:creationId xmlns:a16="http://schemas.microsoft.com/office/drawing/2014/main" id="{8F9349B9-ACC7-413B-9352-42F45A7D6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44101" name="Text Box 70">
            <a:extLst>
              <a:ext uri="{FF2B5EF4-FFF2-40B4-BE49-F238E27FC236}">
                <a16:creationId xmlns:a16="http://schemas.microsoft.com/office/drawing/2014/main" id="{7A5D9610-CB89-41D6-A7F2-D50D91E06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72%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102" name="Text Box 71">
            <a:extLst>
              <a:ext uri="{FF2B5EF4-FFF2-40B4-BE49-F238E27FC236}">
                <a16:creationId xmlns:a16="http://schemas.microsoft.com/office/drawing/2014/main" id="{D4F9BA03-797A-46C8-97E7-63D1807B3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75" y="5729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</a:p>
        </p:txBody>
      </p:sp>
      <p:sp>
        <p:nvSpPr>
          <p:cNvPr id="44103" name="Text Box 72">
            <a:extLst>
              <a:ext uri="{FF2B5EF4-FFF2-40B4-BE49-F238E27FC236}">
                <a16:creationId xmlns:a16="http://schemas.microsoft.com/office/drawing/2014/main" id="{CC7AF6FE-65BE-4318-8838-02535085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5562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104" name="Text Box 73">
            <a:extLst>
              <a:ext uri="{FF2B5EF4-FFF2-40B4-BE49-F238E27FC236}">
                <a16:creationId xmlns:a16="http://schemas.microsoft.com/office/drawing/2014/main" id="{CC742284-6853-4180-8A55-F0FBD663F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44105" name="Text Box 74">
            <a:extLst>
              <a:ext uri="{FF2B5EF4-FFF2-40B4-BE49-F238E27FC236}">
                <a16:creationId xmlns:a16="http://schemas.microsoft.com/office/drawing/2014/main" id="{4E34D03E-FFEB-4085-8291-0626D0E99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876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44106" name="Text Box 75">
            <a:extLst>
              <a:ext uri="{FF2B5EF4-FFF2-40B4-BE49-F238E27FC236}">
                <a16:creationId xmlns:a16="http://schemas.microsoft.com/office/drawing/2014/main" id="{5D302AC1-B243-498B-9417-1DBE99654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129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44107" name="Text Box 76">
            <a:extLst>
              <a:ext uri="{FF2B5EF4-FFF2-40B4-BE49-F238E27FC236}">
                <a16:creationId xmlns:a16="http://schemas.microsoft.com/office/drawing/2014/main" id="{BCDE0552-674D-4A21-9BB1-66A577DB9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5" y="35194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59%</a:t>
            </a:r>
          </a:p>
        </p:txBody>
      </p:sp>
      <p:sp>
        <p:nvSpPr>
          <p:cNvPr id="44108" name="Text Box 77">
            <a:extLst>
              <a:ext uri="{FF2B5EF4-FFF2-40B4-BE49-F238E27FC236}">
                <a16:creationId xmlns:a16="http://schemas.microsoft.com/office/drawing/2014/main" id="{E288F0D3-5814-4AF6-9D0B-B9955B0B9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25" y="190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97%</a:t>
            </a:r>
          </a:p>
        </p:txBody>
      </p:sp>
      <p:sp>
        <p:nvSpPr>
          <p:cNvPr id="44109" name="Text Box 41">
            <a:extLst>
              <a:ext uri="{FF2B5EF4-FFF2-40B4-BE49-F238E27FC236}">
                <a16:creationId xmlns:a16="http://schemas.microsoft.com/office/drawing/2014/main" id="{E0A156C1-42E2-4153-8FDF-1A9454C02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2514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89%</a:t>
            </a:r>
          </a:p>
        </p:txBody>
      </p:sp>
      <p:grpSp>
        <p:nvGrpSpPr>
          <p:cNvPr id="44110" name="Group 82">
            <a:extLst>
              <a:ext uri="{FF2B5EF4-FFF2-40B4-BE49-F238E27FC236}">
                <a16:creationId xmlns:a16="http://schemas.microsoft.com/office/drawing/2014/main" id="{B6AFC793-A478-4A02-BE99-C9C833E95928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AA202E3-D2DC-485E-BC3A-79D0A5256416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EF4C8F47-5A9A-493D-B20D-711E7157B99F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98EA147-74D4-40FE-8C5D-2EE7559817E9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4A8D45EC-29F4-451C-AB2F-8F1CDD27CFD0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>
            <a:extLst>
              <a:ext uri="{FF2B5EF4-FFF2-40B4-BE49-F238E27FC236}">
                <a16:creationId xmlns:a16="http://schemas.microsoft.com/office/drawing/2014/main" id="{D413D039-152E-40BA-AE96-65081A5E3BF8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59" name="Freeform 3">
            <a:extLst>
              <a:ext uri="{FF2B5EF4-FFF2-40B4-BE49-F238E27FC236}">
                <a16:creationId xmlns:a16="http://schemas.microsoft.com/office/drawing/2014/main" id="{764497B1-AA7F-4613-86F9-002F74CA8497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0" name="Freeform 4">
            <a:extLst>
              <a:ext uri="{FF2B5EF4-FFF2-40B4-BE49-F238E27FC236}">
                <a16:creationId xmlns:a16="http://schemas.microsoft.com/office/drawing/2014/main" id="{12C7AE96-457E-4484-A486-4BDA1AB36874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1" name="Freeform 5">
            <a:extLst>
              <a:ext uri="{FF2B5EF4-FFF2-40B4-BE49-F238E27FC236}">
                <a16:creationId xmlns:a16="http://schemas.microsoft.com/office/drawing/2014/main" id="{121D712E-BBC3-4AA9-A3A3-8FD6FA2340DB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Freeform 6">
            <a:extLst>
              <a:ext uri="{FF2B5EF4-FFF2-40B4-BE49-F238E27FC236}">
                <a16:creationId xmlns:a16="http://schemas.microsoft.com/office/drawing/2014/main" id="{7B263663-A71B-4EE7-BAEF-C6672C2133FD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3" name="Freeform 7">
            <a:extLst>
              <a:ext uri="{FF2B5EF4-FFF2-40B4-BE49-F238E27FC236}">
                <a16:creationId xmlns:a16="http://schemas.microsoft.com/office/drawing/2014/main" id="{D7D9C616-5720-4C15-9B7A-4B388B3D90CE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Freeform 8">
            <a:extLst>
              <a:ext uri="{FF2B5EF4-FFF2-40B4-BE49-F238E27FC236}">
                <a16:creationId xmlns:a16="http://schemas.microsoft.com/office/drawing/2014/main" id="{26EB22DC-6CAD-4D97-9D8A-928AFF9D76ED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Freeform 9">
            <a:extLst>
              <a:ext uri="{FF2B5EF4-FFF2-40B4-BE49-F238E27FC236}">
                <a16:creationId xmlns:a16="http://schemas.microsoft.com/office/drawing/2014/main" id="{D70BBEAC-71BB-4076-94B5-D6756E8A62B3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6" name="Freeform 10">
            <a:extLst>
              <a:ext uri="{FF2B5EF4-FFF2-40B4-BE49-F238E27FC236}">
                <a16:creationId xmlns:a16="http://schemas.microsoft.com/office/drawing/2014/main" id="{DCBB7BCF-644B-4F93-86A0-996AF88EB97B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7" name="Text Box 11">
            <a:extLst>
              <a:ext uri="{FF2B5EF4-FFF2-40B4-BE49-F238E27FC236}">
                <a16:creationId xmlns:a16="http://schemas.microsoft.com/office/drawing/2014/main" id="{1851B4E1-7849-4265-8E5E-93D743928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7510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soil pH less than 6.0 </a:t>
            </a: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D8BCE3D8-76E5-471E-908E-EB361243C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45069" name="Picture 13" descr="C:\AGVISE Logo\Agvise-logo2000.jpg">
            <a:extLst>
              <a:ext uri="{FF2B5EF4-FFF2-40B4-BE49-F238E27FC236}">
                <a16:creationId xmlns:a16="http://schemas.microsoft.com/office/drawing/2014/main" id="{E6BBABE8-EEBD-4C27-A618-FFECF982F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70" name="Text Box 14">
            <a:extLst>
              <a:ext uri="{FF2B5EF4-FFF2-40B4-BE49-F238E27FC236}">
                <a16:creationId xmlns:a16="http://schemas.microsoft.com/office/drawing/2014/main" id="{1E8AE08D-1DE1-4749-AFA6-3B818DF6D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45071" name="Text Box 15">
            <a:extLst>
              <a:ext uri="{FF2B5EF4-FFF2-40B4-BE49-F238E27FC236}">
                <a16:creationId xmlns:a16="http://schemas.microsoft.com/office/drawing/2014/main" id="{0BB2917F-E5A6-4387-8659-42C0C87E0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5072" name="Text Box 16">
            <a:extLst>
              <a:ext uri="{FF2B5EF4-FFF2-40B4-BE49-F238E27FC236}">
                <a16:creationId xmlns:a16="http://schemas.microsoft.com/office/drawing/2014/main" id="{C3D5C352-3037-4626-A943-EF2C3AED3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47DEA38A-AA22-45DB-8B60-C91DD72FC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45074" name="Text Box 18">
            <a:extLst>
              <a:ext uri="{FF2B5EF4-FFF2-40B4-BE49-F238E27FC236}">
                <a16:creationId xmlns:a16="http://schemas.microsoft.com/office/drawing/2014/main" id="{9C993072-DFB4-4E65-89BA-88ED8B8C9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5075" name="Text Box 18">
            <a:extLst>
              <a:ext uri="{FF2B5EF4-FFF2-40B4-BE49-F238E27FC236}">
                <a16:creationId xmlns:a16="http://schemas.microsoft.com/office/drawing/2014/main" id="{4CE745A0-3B9D-427A-9EE6-563178CC7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5145088"/>
            <a:ext cx="85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45076" name="TextBox 19">
            <a:extLst>
              <a:ext uri="{FF2B5EF4-FFF2-40B4-BE49-F238E27FC236}">
                <a16:creationId xmlns:a16="http://schemas.microsoft.com/office/drawing/2014/main" id="{A25F6AC6-A189-4413-8EAE-168DB574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89F921-AA19-4281-A38E-54EEB0290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3716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chemeClr val="tx1"/>
                </a:solidFill>
                <a:latin typeface="Arial" panose="020B0604020202020204" pitchFamily="34" charset="0"/>
              </a:rPr>
              <a:t>AGVISE Laboratories</a:t>
            </a:r>
            <a:br>
              <a:rPr lang="en-US" altLang="en-US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  <a:t>%Zone or Grid Samples – Northwood laboratory</a:t>
            </a:r>
            <a:b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400" b="1" i="1">
                <a:solidFill>
                  <a:schemeClr val="tx1"/>
                </a:solidFill>
                <a:latin typeface="Arial" panose="020B0604020202020204" pitchFamily="34" charset="0"/>
              </a:rPr>
              <a:t>1997 - 2017</a:t>
            </a:r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68C7F4D3-635C-4064-9759-03B025DD4B13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4175" y="1981200"/>
          <a:ext cx="84582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400891" imgH="4448248" progId="MSGraph.Chart.8">
                  <p:embed followColorScheme="full"/>
                </p:oleObj>
              </mc:Choice>
              <mc:Fallback>
                <p:oleObj name="Chart" r:id="rId2" imgW="8400891" imgH="4448248" progId="MSGraph.Chart.8">
                  <p:embed followColorScheme="full"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1981200"/>
                        <a:ext cx="84582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4">
            <a:extLst>
              <a:ext uri="{FF2B5EF4-FFF2-40B4-BE49-F238E27FC236}">
                <a16:creationId xmlns:a16="http://schemas.microsoft.com/office/drawing/2014/main" id="{A2E7A213-C15B-4AD5-9891-A7E038BD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673350"/>
            <a:ext cx="6727825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3333CC"/>
                </a:solidFill>
                <a:latin typeface="Arial" panose="020B0604020202020204" pitchFamily="34" charset="0"/>
              </a:rPr>
              <a:t>% Grid or Zone Samples Tested Compared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3333CC"/>
                </a:solidFill>
                <a:latin typeface="Arial" panose="020B0604020202020204" pitchFamily="34" charset="0"/>
              </a:rPr>
              <a:t>Conventional Whole Field Composite Samples Tested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>
            <a:extLst>
              <a:ext uri="{FF2B5EF4-FFF2-40B4-BE49-F238E27FC236}">
                <a16:creationId xmlns:a16="http://schemas.microsoft.com/office/drawing/2014/main" id="{26AA46CD-22CA-4F8D-8171-48C15960F0A7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7" name="Freeform 3">
            <a:extLst>
              <a:ext uri="{FF2B5EF4-FFF2-40B4-BE49-F238E27FC236}">
                <a16:creationId xmlns:a16="http://schemas.microsoft.com/office/drawing/2014/main" id="{3CDADFB8-3D15-405A-B349-7D525E1D7231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8" name="Freeform 4">
            <a:extLst>
              <a:ext uri="{FF2B5EF4-FFF2-40B4-BE49-F238E27FC236}">
                <a16:creationId xmlns:a16="http://schemas.microsoft.com/office/drawing/2014/main" id="{35C28547-EF09-4661-BB70-7B7450B1E0E6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9" name="Freeform 5">
            <a:extLst>
              <a:ext uri="{FF2B5EF4-FFF2-40B4-BE49-F238E27FC236}">
                <a16:creationId xmlns:a16="http://schemas.microsoft.com/office/drawing/2014/main" id="{1940EFB5-68F5-4851-8F0B-1A13036B3DE9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0" name="Freeform 6">
            <a:extLst>
              <a:ext uri="{FF2B5EF4-FFF2-40B4-BE49-F238E27FC236}">
                <a16:creationId xmlns:a16="http://schemas.microsoft.com/office/drawing/2014/main" id="{8B19E9FB-AC51-4BDF-9E0A-0B2D5843CC64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1" name="Freeform 7">
            <a:extLst>
              <a:ext uri="{FF2B5EF4-FFF2-40B4-BE49-F238E27FC236}">
                <a16:creationId xmlns:a16="http://schemas.microsoft.com/office/drawing/2014/main" id="{A1686738-FFBC-4CCC-8CA8-A47D8EA90BC3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2" name="Freeform 8">
            <a:extLst>
              <a:ext uri="{FF2B5EF4-FFF2-40B4-BE49-F238E27FC236}">
                <a16:creationId xmlns:a16="http://schemas.microsoft.com/office/drawing/2014/main" id="{2C09E6CF-9699-42C0-A293-F66C87A41D28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3" name="Freeform 9">
            <a:extLst>
              <a:ext uri="{FF2B5EF4-FFF2-40B4-BE49-F238E27FC236}">
                <a16:creationId xmlns:a16="http://schemas.microsoft.com/office/drawing/2014/main" id="{7E8DC1AE-D3A1-40C9-97F4-CB30EA33FE64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4" name="Freeform 10">
            <a:extLst>
              <a:ext uri="{FF2B5EF4-FFF2-40B4-BE49-F238E27FC236}">
                <a16:creationId xmlns:a16="http://schemas.microsoft.com/office/drawing/2014/main" id="{DA5D37A4-81BD-4D16-8E7E-CEC596963441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D5BD90D3-10AD-42BF-9186-C305A4D07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7988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</a:t>
            </a:r>
            <a:r>
              <a:rPr lang="en-US" altLang="en-US" sz="2800" b="1" i="1" u="sng">
                <a:latin typeface="Arial" panose="020B0604020202020204" pitchFamily="34" charset="0"/>
              </a:rPr>
              <a:t>Subsoil pH </a:t>
            </a:r>
            <a:r>
              <a:rPr lang="en-US" altLang="en-US" sz="2800" b="1" i="1">
                <a:latin typeface="Arial" panose="020B0604020202020204" pitchFamily="34" charset="0"/>
              </a:rPr>
              <a:t>less than 7.0 </a:t>
            </a:r>
          </a:p>
        </p:txBody>
      </p:sp>
      <p:sp>
        <p:nvSpPr>
          <p:cNvPr id="47116" name="Text Box 12">
            <a:extLst>
              <a:ext uri="{FF2B5EF4-FFF2-40B4-BE49-F238E27FC236}">
                <a16:creationId xmlns:a16="http://schemas.microsoft.com/office/drawing/2014/main" id="{E9BBD1AF-1935-492A-8DF9-BF8D740EF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47117" name="Picture 13" descr="C:\AGVISE Logo\Agvise-logo2000.jpg">
            <a:extLst>
              <a:ext uri="{FF2B5EF4-FFF2-40B4-BE49-F238E27FC236}">
                <a16:creationId xmlns:a16="http://schemas.microsoft.com/office/drawing/2014/main" id="{41856985-DCB9-4F34-83B3-70C9D8BF7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8" name="Text Box 14">
            <a:extLst>
              <a:ext uri="{FF2B5EF4-FFF2-40B4-BE49-F238E27FC236}">
                <a16:creationId xmlns:a16="http://schemas.microsoft.com/office/drawing/2014/main" id="{9ABCEF3C-CA29-4EBD-8619-CB6F87FD1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47119" name="Text Box 15">
            <a:extLst>
              <a:ext uri="{FF2B5EF4-FFF2-40B4-BE49-F238E27FC236}">
                <a16:creationId xmlns:a16="http://schemas.microsoft.com/office/drawing/2014/main" id="{D39038BF-C6C4-4BEA-B62D-1496BC474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7120" name="Text Box 16">
            <a:extLst>
              <a:ext uri="{FF2B5EF4-FFF2-40B4-BE49-F238E27FC236}">
                <a16:creationId xmlns:a16="http://schemas.microsoft.com/office/drawing/2014/main" id="{FCEFE3FC-B3D0-4AA3-A33C-0E78B9AE3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7121" name="Text Box 17">
            <a:extLst>
              <a:ext uri="{FF2B5EF4-FFF2-40B4-BE49-F238E27FC236}">
                <a16:creationId xmlns:a16="http://schemas.microsoft.com/office/drawing/2014/main" id="{B7D1687E-B438-48E3-BC31-113CDE63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7122" name="Text Box 18">
            <a:extLst>
              <a:ext uri="{FF2B5EF4-FFF2-40B4-BE49-F238E27FC236}">
                <a16:creationId xmlns:a16="http://schemas.microsoft.com/office/drawing/2014/main" id="{2AD9CDAF-DC4B-41D7-8BFF-65ECBE193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85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7123" name="Text Box 18">
            <a:extLst>
              <a:ext uri="{FF2B5EF4-FFF2-40B4-BE49-F238E27FC236}">
                <a16:creationId xmlns:a16="http://schemas.microsoft.com/office/drawing/2014/main" id="{A4049EDA-287F-416D-97AF-0B39923B4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51450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10%</a:t>
            </a:r>
          </a:p>
        </p:txBody>
      </p:sp>
      <p:sp>
        <p:nvSpPr>
          <p:cNvPr id="47124" name="TextBox 19">
            <a:extLst>
              <a:ext uri="{FF2B5EF4-FFF2-40B4-BE49-F238E27FC236}">
                <a16:creationId xmlns:a16="http://schemas.microsoft.com/office/drawing/2014/main" id="{7B7A760F-C886-4A12-AE5C-900090E81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reeform 2">
            <a:extLst>
              <a:ext uri="{FF2B5EF4-FFF2-40B4-BE49-F238E27FC236}">
                <a16:creationId xmlns:a16="http://schemas.microsoft.com/office/drawing/2014/main" id="{0664E757-79D1-4FAB-A024-8C036C35E0A9}"/>
              </a:ext>
            </a:extLst>
          </p:cNvPr>
          <p:cNvSpPr>
            <a:spLocks/>
          </p:cNvSpPr>
          <p:nvPr/>
        </p:nvSpPr>
        <p:spPr bwMode="auto">
          <a:xfrm>
            <a:off x="4343400" y="3886200"/>
            <a:ext cx="609600" cy="990600"/>
          </a:xfrm>
          <a:custGeom>
            <a:avLst/>
            <a:gdLst>
              <a:gd name="T0" fmla="*/ 2147483646 w 384"/>
              <a:gd name="T1" fmla="*/ 2147483646 h 624"/>
              <a:gd name="T2" fmla="*/ 0 w 384"/>
              <a:gd name="T3" fmla="*/ 2147483646 h 624"/>
              <a:gd name="T4" fmla="*/ 0 w 384"/>
              <a:gd name="T5" fmla="*/ 2147483646 h 624"/>
              <a:gd name="T6" fmla="*/ 0 w 384"/>
              <a:gd name="T7" fmla="*/ 0 h 624"/>
              <a:gd name="T8" fmla="*/ 2147483646 w 384"/>
              <a:gd name="T9" fmla="*/ 2147483646 h 624"/>
              <a:gd name="T10" fmla="*/ 2147483646 w 384"/>
              <a:gd name="T11" fmla="*/ 2147483646 h 624"/>
              <a:gd name="T12" fmla="*/ 2147483646 w 384"/>
              <a:gd name="T13" fmla="*/ 2147483646 h 624"/>
              <a:gd name="T14" fmla="*/ 2147483646 w 384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4"/>
              <a:gd name="T25" fmla="*/ 0 h 624"/>
              <a:gd name="T26" fmla="*/ 384 w 384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4" h="624">
                <a:moveTo>
                  <a:pt x="384" y="624"/>
                </a:moveTo>
                <a:lnTo>
                  <a:pt x="0" y="624"/>
                </a:lnTo>
                <a:lnTo>
                  <a:pt x="0" y="288"/>
                </a:lnTo>
                <a:lnTo>
                  <a:pt x="0" y="0"/>
                </a:lnTo>
                <a:lnTo>
                  <a:pt x="336" y="48"/>
                </a:lnTo>
                <a:lnTo>
                  <a:pt x="336" y="384"/>
                </a:lnTo>
                <a:lnTo>
                  <a:pt x="384" y="528"/>
                </a:lnTo>
                <a:lnTo>
                  <a:pt x="384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5" name="Freeform 3">
            <a:extLst>
              <a:ext uri="{FF2B5EF4-FFF2-40B4-BE49-F238E27FC236}">
                <a16:creationId xmlns:a16="http://schemas.microsoft.com/office/drawing/2014/main" id="{7FA608A0-3C00-4FB2-B8D1-482D464C6A95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Freeform 4">
            <a:extLst>
              <a:ext uri="{FF2B5EF4-FFF2-40B4-BE49-F238E27FC236}">
                <a16:creationId xmlns:a16="http://schemas.microsoft.com/office/drawing/2014/main" id="{C9A931E1-F68B-4C8C-9D46-176BD859A1EB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7" name="Freeform 5">
            <a:extLst>
              <a:ext uri="{FF2B5EF4-FFF2-40B4-BE49-F238E27FC236}">
                <a16:creationId xmlns:a16="http://schemas.microsoft.com/office/drawing/2014/main" id="{66C916DC-2E4B-4449-A379-736FAC1152EE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8" name="Freeform 6">
            <a:extLst>
              <a:ext uri="{FF2B5EF4-FFF2-40B4-BE49-F238E27FC236}">
                <a16:creationId xmlns:a16="http://schemas.microsoft.com/office/drawing/2014/main" id="{445A8434-87C1-474B-938A-C01E2B1877C6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Freeform 7">
            <a:extLst>
              <a:ext uri="{FF2B5EF4-FFF2-40B4-BE49-F238E27FC236}">
                <a16:creationId xmlns:a16="http://schemas.microsoft.com/office/drawing/2014/main" id="{45ACDD3F-4E62-4554-97E4-04DC8D06C1B2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Freeform 8">
            <a:extLst>
              <a:ext uri="{FF2B5EF4-FFF2-40B4-BE49-F238E27FC236}">
                <a16:creationId xmlns:a16="http://schemas.microsoft.com/office/drawing/2014/main" id="{E47B2FE0-56ED-4708-967C-A52534F6B7AD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1" name="Freeform 9">
            <a:extLst>
              <a:ext uri="{FF2B5EF4-FFF2-40B4-BE49-F238E27FC236}">
                <a16:creationId xmlns:a16="http://schemas.microsoft.com/office/drawing/2014/main" id="{68B150D8-1079-4F72-829B-741BC36B499C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Freeform 10">
            <a:extLst>
              <a:ext uri="{FF2B5EF4-FFF2-40B4-BE49-F238E27FC236}">
                <a16:creationId xmlns:a16="http://schemas.microsoft.com/office/drawing/2014/main" id="{564BD2CD-FC68-49C5-8905-8C33B36CAC90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3" name="Freeform 11">
            <a:extLst>
              <a:ext uri="{FF2B5EF4-FFF2-40B4-BE49-F238E27FC236}">
                <a16:creationId xmlns:a16="http://schemas.microsoft.com/office/drawing/2014/main" id="{68B50B7E-97D1-4515-AC1D-5796DE1DF0E6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4" name="Freeform 12">
            <a:extLst>
              <a:ext uri="{FF2B5EF4-FFF2-40B4-BE49-F238E27FC236}">
                <a16:creationId xmlns:a16="http://schemas.microsoft.com/office/drawing/2014/main" id="{FF4E530F-2AF1-40AA-A024-B24BF23B7218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5" name="Freeform 13">
            <a:extLst>
              <a:ext uri="{FF2B5EF4-FFF2-40B4-BE49-F238E27FC236}">
                <a16:creationId xmlns:a16="http://schemas.microsoft.com/office/drawing/2014/main" id="{F09884E8-FFA7-4582-AC48-212C1E14D024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6" name="Freeform 14">
            <a:extLst>
              <a:ext uri="{FF2B5EF4-FFF2-40B4-BE49-F238E27FC236}">
                <a16:creationId xmlns:a16="http://schemas.microsoft.com/office/drawing/2014/main" id="{4CCA543D-A343-4BF5-A8C4-B760EE41B8B7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Freeform 15">
            <a:extLst>
              <a:ext uri="{FF2B5EF4-FFF2-40B4-BE49-F238E27FC236}">
                <a16:creationId xmlns:a16="http://schemas.microsoft.com/office/drawing/2014/main" id="{49623234-6441-435F-AEF8-8D75C6CC0BC0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Freeform 16">
            <a:extLst>
              <a:ext uri="{FF2B5EF4-FFF2-40B4-BE49-F238E27FC236}">
                <a16:creationId xmlns:a16="http://schemas.microsoft.com/office/drawing/2014/main" id="{2FE3AE0F-2881-4A77-887E-BE7644452368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Freeform 17">
            <a:extLst>
              <a:ext uri="{FF2B5EF4-FFF2-40B4-BE49-F238E27FC236}">
                <a16:creationId xmlns:a16="http://schemas.microsoft.com/office/drawing/2014/main" id="{721BA38B-1D11-4F92-85CD-7264464A750E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Freeform 18">
            <a:extLst>
              <a:ext uri="{FF2B5EF4-FFF2-40B4-BE49-F238E27FC236}">
                <a16:creationId xmlns:a16="http://schemas.microsoft.com/office/drawing/2014/main" id="{D0598902-0E11-4A33-9A1C-022E71268E14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1" name="Freeform 19">
            <a:extLst>
              <a:ext uri="{FF2B5EF4-FFF2-40B4-BE49-F238E27FC236}">
                <a16:creationId xmlns:a16="http://schemas.microsoft.com/office/drawing/2014/main" id="{03EE6287-360D-42D1-B8EF-F50C4BD4CE11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2" name="Freeform 20">
            <a:extLst>
              <a:ext uri="{FF2B5EF4-FFF2-40B4-BE49-F238E27FC236}">
                <a16:creationId xmlns:a16="http://schemas.microsoft.com/office/drawing/2014/main" id="{81CDAB8B-165D-4646-B3FF-C9739B9CBA40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3" name="Freeform 21">
            <a:extLst>
              <a:ext uri="{FF2B5EF4-FFF2-40B4-BE49-F238E27FC236}">
                <a16:creationId xmlns:a16="http://schemas.microsoft.com/office/drawing/2014/main" id="{72E40955-185F-4A39-9F0C-A4105836B60C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4" name="Freeform 22">
            <a:extLst>
              <a:ext uri="{FF2B5EF4-FFF2-40B4-BE49-F238E27FC236}">
                <a16:creationId xmlns:a16="http://schemas.microsoft.com/office/drawing/2014/main" id="{2190B061-1E54-4DE4-A26C-D02A530FE997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5" name="Freeform 23">
            <a:extLst>
              <a:ext uri="{FF2B5EF4-FFF2-40B4-BE49-F238E27FC236}">
                <a16:creationId xmlns:a16="http://schemas.microsoft.com/office/drawing/2014/main" id="{02C6BF7A-540C-4C79-9F72-739FA6AA4FBE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6" name="Freeform 24">
            <a:extLst>
              <a:ext uri="{FF2B5EF4-FFF2-40B4-BE49-F238E27FC236}">
                <a16:creationId xmlns:a16="http://schemas.microsoft.com/office/drawing/2014/main" id="{DE5533CD-0DBA-4065-836C-0686FDA04C5A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7" name="Freeform 25">
            <a:extLst>
              <a:ext uri="{FF2B5EF4-FFF2-40B4-BE49-F238E27FC236}">
                <a16:creationId xmlns:a16="http://schemas.microsoft.com/office/drawing/2014/main" id="{49B8F757-6873-49EB-921F-31F3B70C7063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8" name="Freeform 26">
            <a:extLst>
              <a:ext uri="{FF2B5EF4-FFF2-40B4-BE49-F238E27FC236}">
                <a16:creationId xmlns:a16="http://schemas.microsoft.com/office/drawing/2014/main" id="{642C5B60-7DC8-42BE-BC50-E0F524A2F71B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9" name="Freeform 27">
            <a:extLst>
              <a:ext uri="{FF2B5EF4-FFF2-40B4-BE49-F238E27FC236}">
                <a16:creationId xmlns:a16="http://schemas.microsoft.com/office/drawing/2014/main" id="{FFDBD8C8-9770-4B64-988E-66A90CF782E6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0" name="Freeform 28">
            <a:extLst>
              <a:ext uri="{FF2B5EF4-FFF2-40B4-BE49-F238E27FC236}">
                <a16:creationId xmlns:a16="http://schemas.microsoft.com/office/drawing/2014/main" id="{E96E0C23-441B-453E-8AC6-754090FA3C6D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1" name="Freeform 29">
            <a:extLst>
              <a:ext uri="{FF2B5EF4-FFF2-40B4-BE49-F238E27FC236}">
                <a16:creationId xmlns:a16="http://schemas.microsoft.com/office/drawing/2014/main" id="{80A04A05-8D57-41DC-A45C-2EE20D290016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2" name="Freeform 30">
            <a:extLst>
              <a:ext uri="{FF2B5EF4-FFF2-40B4-BE49-F238E27FC236}">
                <a16:creationId xmlns:a16="http://schemas.microsoft.com/office/drawing/2014/main" id="{20C5E23E-3897-4221-9F8E-2E13BB1342B2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3" name="Text Box 31">
            <a:extLst>
              <a:ext uri="{FF2B5EF4-FFF2-40B4-BE49-F238E27FC236}">
                <a16:creationId xmlns:a16="http://schemas.microsoft.com/office/drawing/2014/main" id="{A3333FB6-C0D0-4FC0-B784-88BECBEBC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563" y="42672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49184" name="Text Box 32">
            <a:extLst>
              <a:ext uri="{FF2B5EF4-FFF2-40B4-BE49-F238E27FC236}">
                <a16:creationId xmlns:a16="http://schemas.microsoft.com/office/drawing/2014/main" id="{3E866BAF-2475-4139-B76F-14FF992AC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347345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2%</a:t>
            </a:r>
          </a:p>
        </p:txBody>
      </p:sp>
      <p:sp>
        <p:nvSpPr>
          <p:cNvPr id="49185" name="Text Box 33">
            <a:extLst>
              <a:ext uri="{FF2B5EF4-FFF2-40B4-BE49-F238E27FC236}">
                <a16:creationId xmlns:a16="http://schemas.microsoft.com/office/drawing/2014/main" id="{A2B33E24-B9E1-4706-9370-3FB765299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9988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9186" name="Text Box 34">
            <a:extLst>
              <a:ext uri="{FF2B5EF4-FFF2-40B4-BE49-F238E27FC236}">
                <a16:creationId xmlns:a16="http://schemas.microsoft.com/office/drawing/2014/main" id="{6A33FEAE-628D-4EC9-BDD5-B149F5AD4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713" y="4038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49187" name="Text Box 35">
            <a:extLst>
              <a:ext uri="{FF2B5EF4-FFF2-40B4-BE49-F238E27FC236}">
                <a16:creationId xmlns:a16="http://schemas.microsoft.com/office/drawing/2014/main" id="{011C5E45-4FDA-41E9-8AB2-9156BEBA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49188" name="Text Box 36">
            <a:extLst>
              <a:ext uri="{FF2B5EF4-FFF2-40B4-BE49-F238E27FC236}">
                <a16:creationId xmlns:a16="http://schemas.microsoft.com/office/drawing/2014/main" id="{1E28B758-A9CB-497A-BBB2-37AF88AE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12%</a:t>
            </a:r>
          </a:p>
        </p:txBody>
      </p:sp>
      <p:sp>
        <p:nvSpPr>
          <p:cNvPr id="49189" name="Text Box 37">
            <a:extLst>
              <a:ext uri="{FF2B5EF4-FFF2-40B4-BE49-F238E27FC236}">
                <a16:creationId xmlns:a16="http://schemas.microsoft.com/office/drawing/2014/main" id="{4109FC2B-9F49-4FD6-8172-AAF517E36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33686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9190" name="Text Box 38">
            <a:extLst>
              <a:ext uri="{FF2B5EF4-FFF2-40B4-BE49-F238E27FC236}">
                <a16:creationId xmlns:a16="http://schemas.microsoft.com/office/drawing/2014/main" id="{04FA12C6-209A-44A3-B7A9-A0954FA92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3429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5%</a:t>
            </a:r>
          </a:p>
        </p:txBody>
      </p:sp>
      <p:sp>
        <p:nvSpPr>
          <p:cNvPr id="49191" name="Text Box 39">
            <a:extLst>
              <a:ext uri="{FF2B5EF4-FFF2-40B4-BE49-F238E27FC236}">
                <a16:creationId xmlns:a16="http://schemas.microsoft.com/office/drawing/2014/main" id="{33251385-BCEC-4490-A2E2-7B582DB98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56880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32%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192" name="Text Box 40">
            <a:extLst>
              <a:ext uri="{FF2B5EF4-FFF2-40B4-BE49-F238E27FC236}">
                <a16:creationId xmlns:a16="http://schemas.microsoft.com/office/drawing/2014/main" id="{38B6D44C-692B-4746-A636-88DAE3565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5105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49193" name="Text Box 41">
            <a:extLst>
              <a:ext uri="{FF2B5EF4-FFF2-40B4-BE49-F238E27FC236}">
                <a16:creationId xmlns:a16="http://schemas.microsoft.com/office/drawing/2014/main" id="{61250FBD-7AB4-4D36-9C7B-2CE9923E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3" y="4278313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3%</a:t>
            </a:r>
          </a:p>
        </p:txBody>
      </p:sp>
      <p:sp>
        <p:nvSpPr>
          <p:cNvPr id="49194" name="Text Box 42">
            <a:extLst>
              <a:ext uri="{FF2B5EF4-FFF2-40B4-BE49-F238E27FC236}">
                <a16:creationId xmlns:a16="http://schemas.microsoft.com/office/drawing/2014/main" id="{479D7BB1-546A-45A5-B2A6-311C28016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513" y="354647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1%</a:t>
            </a:r>
          </a:p>
        </p:txBody>
      </p:sp>
      <p:sp>
        <p:nvSpPr>
          <p:cNvPr id="49195" name="Text Box 43">
            <a:extLst>
              <a:ext uri="{FF2B5EF4-FFF2-40B4-BE49-F238E27FC236}">
                <a16:creationId xmlns:a16="http://schemas.microsoft.com/office/drawing/2014/main" id="{8AD3DB47-D404-4C0B-98B1-7B355CFEA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724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49196" name="Text Box 44">
            <a:extLst>
              <a:ext uri="{FF2B5EF4-FFF2-40B4-BE49-F238E27FC236}">
                <a16:creationId xmlns:a16="http://schemas.microsoft.com/office/drawing/2014/main" id="{97BC9520-A930-4183-B1F7-FDF3E494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506095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49197" name="Text Box 45">
            <a:extLst>
              <a:ext uri="{FF2B5EF4-FFF2-40B4-BE49-F238E27FC236}">
                <a16:creationId xmlns:a16="http://schemas.microsoft.com/office/drawing/2014/main" id="{C34B08C8-C7E5-4C43-A2D9-6C827D4B5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5659438"/>
            <a:ext cx="64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49198" name="Text Box 46">
            <a:extLst>
              <a:ext uri="{FF2B5EF4-FFF2-40B4-BE49-F238E27FC236}">
                <a16:creationId xmlns:a16="http://schemas.microsoft.com/office/drawing/2014/main" id="{1F06957D-67DC-45EF-BF01-B471296BC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495300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49199" name="Freeform 47">
            <a:extLst>
              <a:ext uri="{FF2B5EF4-FFF2-40B4-BE49-F238E27FC236}">
                <a16:creationId xmlns:a16="http://schemas.microsoft.com/office/drawing/2014/main" id="{D90685D2-F55C-41D3-BC60-121F968AF6F9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0" name="Freeform 48">
            <a:extLst>
              <a:ext uri="{FF2B5EF4-FFF2-40B4-BE49-F238E27FC236}">
                <a16:creationId xmlns:a16="http://schemas.microsoft.com/office/drawing/2014/main" id="{67806096-A74E-46A9-A9E3-254C9B6A3A0B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1" name="Text Box 49">
            <a:extLst>
              <a:ext uri="{FF2B5EF4-FFF2-40B4-BE49-F238E27FC236}">
                <a16:creationId xmlns:a16="http://schemas.microsoft.com/office/drawing/2014/main" id="{8CF5AC9A-0E7D-4883-A429-AA3BF0FFE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02" name="Text Box 50">
            <a:extLst>
              <a:ext uri="{FF2B5EF4-FFF2-40B4-BE49-F238E27FC236}">
                <a16:creationId xmlns:a16="http://schemas.microsoft.com/office/drawing/2014/main" id="{D09609D3-93ED-4FD5-8CCD-001558757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03" name="Freeform 51">
            <a:extLst>
              <a:ext uri="{FF2B5EF4-FFF2-40B4-BE49-F238E27FC236}">
                <a16:creationId xmlns:a16="http://schemas.microsoft.com/office/drawing/2014/main" id="{A38B3D5A-C525-4C66-8A3A-6840C2286368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4" name="Text Box 52">
            <a:extLst>
              <a:ext uri="{FF2B5EF4-FFF2-40B4-BE49-F238E27FC236}">
                <a16:creationId xmlns:a16="http://schemas.microsoft.com/office/drawing/2014/main" id="{44254CCE-AE9E-4D88-B423-42851014D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05" name="Freeform 53">
            <a:extLst>
              <a:ext uri="{FF2B5EF4-FFF2-40B4-BE49-F238E27FC236}">
                <a16:creationId xmlns:a16="http://schemas.microsoft.com/office/drawing/2014/main" id="{39FED6E4-E413-400E-8C64-68D5CCFE2241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Freeform 54">
            <a:extLst>
              <a:ext uri="{FF2B5EF4-FFF2-40B4-BE49-F238E27FC236}">
                <a16:creationId xmlns:a16="http://schemas.microsoft.com/office/drawing/2014/main" id="{6F201582-1397-4BBA-AECF-D1447D892F7E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7" name="Freeform 55">
            <a:extLst>
              <a:ext uri="{FF2B5EF4-FFF2-40B4-BE49-F238E27FC236}">
                <a16:creationId xmlns:a16="http://schemas.microsoft.com/office/drawing/2014/main" id="{C783C23A-50D0-41D2-9C05-2C5678C091D4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8" name="Freeform 56">
            <a:extLst>
              <a:ext uri="{FF2B5EF4-FFF2-40B4-BE49-F238E27FC236}">
                <a16:creationId xmlns:a16="http://schemas.microsoft.com/office/drawing/2014/main" id="{6A23E2F8-BB0D-44EF-ADD3-9F9B2AE5ECEF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9" name="Freeform 57">
            <a:extLst>
              <a:ext uri="{FF2B5EF4-FFF2-40B4-BE49-F238E27FC236}">
                <a16:creationId xmlns:a16="http://schemas.microsoft.com/office/drawing/2014/main" id="{51494DB0-2437-49C1-BCFF-180B0E2373C9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10" name="Text Box 59">
            <a:extLst>
              <a:ext uri="{FF2B5EF4-FFF2-40B4-BE49-F238E27FC236}">
                <a16:creationId xmlns:a16="http://schemas.microsoft.com/office/drawing/2014/main" id="{CB817AE8-E2A6-49A7-BDED-A7DDFD3D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11" name="Text Box 60">
            <a:extLst>
              <a:ext uri="{FF2B5EF4-FFF2-40B4-BE49-F238E27FC236}">
                <a16:creationId xmlns:a16="http://schemas.microsoft.com/office/drawing/2014/main" id="{E44D5D89-92FD-433A-A0E1-8D3FD57EF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18%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12" name="Text Box 61">
            <a:extLst>
              <a:ext uri="{FF2B5EF4-FFF2-40B4-BE49-F238E27FC236}">
                <a16:creationId xmlns:a16="http://schemas.microsoft.com/office/drawing/2014/main" id="{59D9C4FC-8418-4336-89C8-9D2424691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3838"/>
            <a:ext cx="48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9213" name="Picture 62" descr="C:\AGVISE Logo\Agvise-logo2000.jpg">
            <a:extLst>
              <a:ext uri="{FF2B5EF4-FFF2-40B4-BE49-F238E27FC236}">
                <a16:creationId xmlns:a16="http://schemas.microsoft.com/office/drawing/2014/main" id="{12477A04-021F-4D19-AA7D-B225498CC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468438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214" name="Text Box 63">
            <a:extLst>
              <a:ext uri="{FF2B5EF4-FFF2-40B4-BE49-F238E27FC236}">
                <a16:creationId xmlns:a16="http://schemas.microsoft.com/office/drawing/2014/main" id="{052E1CD8-4447-47C4-A627-CA0493C0B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331788"/>
            <a:ext cx="8345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Soil pH less than 6.0</a:t>
            </a:r>
            <a:r>
              <a:rPr lang="en-US" altLang="en-US" sz="2800" b="1" i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15" name="Text Box 64">
            <a:extLst>
              <a:ext uri="{FF2B5EF4-FFF2-40B4-BE49-F238E27FC236}">
                <a16:creationId xmlns:a16="http://schemas.microsoft.com/office/drawing/2014/main" id="{4C519B48-171B-434D-A12F-85F7A3C11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63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16" name="Text Box 65">
            <a:extLst>
              <a:ext uri="{FF2B5EF4-FFF2-40B4-BE49-F238E27FC236}">
                <a16:creationId xmlns:a16="http://schemas.microsoft.com/office/drawing/2014/main" id="{8AA5D701-BFF8-4B23-9E8D-3F5AD5FC7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49217" name="Text Box 66">
            <a:extLst>
              <a:ext uri="{FF2B5EF4-FFF2-40B4-BE49-F238E27FC236}">
                <a16:creationId xmlns:a16="http://schemas.microsoft.com/office/drawing/2014/main" id="{22D335A8-A5CF-475E-96D7-9D8DDF42B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49218" name="Text Box 67">
            <a:extLst>
              <a:ext uri="{FF2B5EF4-FFF2-40B4-BE49-F238E27FC236}">
                <a16:creationId xmlns:a16="http://schemas.microsoft.com/office/drawing/2014/main" id="{7BBD6387-9186-4F77-91E4-B6254589D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49219" name="Text Box 68">
            <a:extLst>
              <a:ext uri="{FF2B5EF4-FFF2-40B4-BE49-F238E27FC236}">
                <a16:creationId xmlns:a16="http://schemas.microsoft.com/office/drawing/2014/main" id="{17A6FEBA-A2F3-44DF-8612-C0E053165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49220" name="Text Box 69">
            <a:extLst>
              <a:ext uri="{FF2B5EF4-FFF2-40B4-BE49-F238E27FC236}">
                <a16:creationId xmlns:a16="http://schemas.microsoft.com/office/drawing/2014/main" id="{626C5805-75E5-44E1-8041-FCA0B1C18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49221" name="Text Box 70">
            <a:extLst>
              <a:ext uri="{FF2B5EF4-FFF2-40B4-BE49-F238E27FC236}">
                <a16:creationId xmlns:a16="http://schemas.microsoft.com/office/drawing/2014/main" id="{AAAB36A9-C3F0-4CCB-AF04-BBD211E5A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22" name="Text Box 71">
            <a:extLst>
              <a:ext uri="{FF2B5EF4-FFF2-40B4-BE49-F238E27FC236}">
                <a16:creationId xmlns:a16="http://schemas.microsoft.com/office/drawing/2014/main" id="{5508BE64-2B9F-4AA4-8687-F11210883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57292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49223" name="Text Box 72">
            <a:extLst>
              <a:ext uri="{FF2B5EF4-FFF2-40B4-BE49-F238E27FC236}">
                <a16:creationId xmlns:a16="http://schemas.microsoft.com/office/drawing/2014/main" id="{77F6BED6-747B-4DFD-ACC5-BF8B5B18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5562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14%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224" name="Text Box 73">
            <a:extLst>
              <a:ext uri="{FF2B5EF4-FFF2-40B4-BE49-F238E27FC236}">
                <a16:creationId xmlns:a16="http://schemas.microsoft.com/office/drawing/2014/main" id="{F217711C-F141-4FEF-BAA5-224238D75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5715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49225" name="Text Box 74">
            <a:extLst>
              <a:ext uri="{FF2B5EF4-FFF2-40B4-BE49-F238E27FC236}">
                <a16:creationId xmlns:a16="http://schemas.microsoft.com/office/drawing/2014/main" id="{78674EB4-9E0E-4E41-8326-96E5664ED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876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15%</a:t>
            </a:r>
          </a:p>
        </p:txBody>
      </p:sp>
      <p:sp>
        <p:nvSpPr>
          <p:cNvPr id="49226" name="Text Box 75">
            <a:extLst>
              <a:ext uri="{FF2B5EF4-FFF2-40B4-BE49-F238E27FC236}">
                <a16:creationId xmlns:a16="http://schemas.microsoft.com/office/drawing/2014/main" id="{6870275B-862C-46ED-A3A3-5472B13E9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129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29%</a:t>
            </a:r>
          </a:p>
        </p:txBody>
      </p:sp>
      <p:sp>
        <p:nvSpPr>
          <p:cNvPr id="49227" name="Text Box 76">
            <a:extLst>
              <a:ext uri="{FF2B5EF4-FFF2-40B4-BE49-F238E27FC236}">
                <a16:creationId xmlns:a16="http://schemas.microsoft.com/office/drawing/2014/main" id="{4B2A2196-F26E-4160-B761-227F592D6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35194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49228" name="Text Box 77">
            <a:extLst>
              <a:ext uri="{FF2B5EF4-FFF2-40B4-BE49-F238E27FC236}">
                <a16:creationId xmlns:a16="http://schemas.microsoft.com/office/drawing/2014/main" id="{53A2B6DE-8C05-418E-9332-CA128777B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713" y="1905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0%</a:t>
            </a:r>
          </a:p>
        </p:txBody>
      </p:sp>
      <p:sp>
        <p:nvSpPr>
          <p:cNvPr id="49229" name="Text Box 41">
            <a:extLst>
              <a:ext uri="{FF2B5EF4-FFF2-40B4-BE49-F238E27FC236}">
                <a16:creationId xmlns:a16="http://schemas.microsoft.com/office/drawing/2014/main" id="{767B5217-0903-4E51-B382-EA8944D13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788" y="2514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49230" name="Text Box 40">
            <a:extLst>
              <a:ext uri="{FF2B5EF4-FFF2-40B4-BE49-F238E27FC236}">
                <a16:creationId xmlns:a16="http://schemas.microsoft.com/office/drawing/2014/main" id="{DE793CC8-7507-4322-9423-EA2E4FA20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9263" y="5057775"/>
            <a:ext cx="633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grpSp>
        <p:nvGrpSpPr>
          <p:cNvPr id="49231" name="Group 83">
            <a:extLst>
              <a:ext uri="{FF2B5EF4-FFF2-40B4-BE49-F238E27FC236}">
                <a16:creationId xmlns:a16="http://schemas.microsoft.com/office/drawing/2014/main" id="{D50BC54E-C1B8-4F99-AEC9-4B975454BBE1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4F86C2C-04AD-4AB4-9E0A-9EB9EFB700AD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3B99103F-A5F0-47E7-AA41-02671FEC8418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AA5F2174-8242-493E-AB6D-F0F6F56BC59E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D375F64D-6D45-40BD-85CE-3F5C0938F61F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>
            <a:extLst>
              <a:ext uri="{FF2B5EF4-FFF2-40B4-BE49-F238E27FC236}">
                <a16:creationId xmlns:a16="http://schemas.microsoft.com/office/drawing/2014/main" id="{BCA0898C-56B9-40B3-8504-A40FAE2A0C3D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79" name="Freeform 3">
            <a:extLst>
              <a:ext uri="{FF2B5EF4-FFF2-40B4-BE49-F238E27FC236}">
                <a16:creationId xmlns:a16="http://schemas.microsoft.com/office/drawing/2014/main" id="{27CD271F-6586-4C79-A0EB-72C40E05AC13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0" name="Freeform 4">
            <a:extLst>
              <a:ext uri="{FF2B5EF4-FFF2-40B4-BE49-F238E27FC236}">
                <a16:creationId xmlns:a16="http://schemas.microsoft.com/office/drawing/2014/main" id="{73579922-0C04-4AF5-80AA-83D94F5452BB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1" name="Freeform 5">
            <a:extLst>
              <a:ext uri="{FF2B5EF4-FFF2-40B4-BE49-F238E27FC236}">
                <a16:creationId xmlns:a16="http://schemas.microsoft.com/office/drawing/2014/main" id="{D3E1D943-FB5D-4324-95A8-43559A28D53D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Freeform 6">
            <a:extLst>
              <a:ext uri="{FF2B5EF4-FFF2-40B4-BE49-F238E27FC236}">
                <a16:creationId xmlns:a16="http://schemas.microsoft.com/office/drawing/2014/main" id="{9C6B18A1-4D12-4FEE-890C-D254507A660A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Freeform 7">
            <a:extLst>
              <a:ext uri="{FF2B5EF4-FFF2-40B4-BE49-F238E27FC236}">
                <a16:creationId xmlns:a16="http://schemas.microsoft.com/office/drawing/2014/main" id="{89231085-AE4D-4947-A1D4-0FB30DDCE704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Freeform 8">
            <a:extLst>
              <a:ext uri="{FF2B5EF4-FFF2-40B4-BE49-F238E27FC236}">
                <a16:creationId xmlns:a16="http://schemas.microsoft.com/office/drawing/2014/main" id="{98646F06-DAF5-4F69-9F90-34241D544891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5" name="Freeform 9">
            <a:extLst>
              <a:ext uri="{FF2B5EF4-FFF2-40B4-BE49-F238E27FC236}">
                <a16:creationId xmlns:a16="http://schemas.microsoft.com/office/drawing/2014/main" id="{C74082ED-B72B-4544-BA02-4F65F0AF17B7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Freeform 10">
            <a:extLst>
              <a:ext uri="{FF2B5EF4-FFF2-40B4-BE49-F238E27FC236}">
                <a16:creationId xmlns:a16="http://schemas.microsoft.com/office/drawing/2014/main" id="{40C78FF6-AB93-47F1-ABC5-D598B6F2D167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Text Box 11">
            <a:extLst>
              <a:ext uri="{FF2B5EF4-FFF2-40B4-BE49-F238E27FC236}">
                <a16:creationId xmlns:a16="http://schemas.microsoft.com/office/drawing/2014/main" id="{8CF1EE93-3836-4D41-9F8B-1DBE78440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7259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%OM less than 3.0% </a:t>
            </a:r>
          </a:p>
        </p:txBody>
      </p:sp>
      <p:sp>
        <p:nvSpPr>
          <p:cNvPr id="50188" name="Text Box 12">
            <a:extLst>
              <a:ext uri="{FF2B5EF4-FFF2-40B4-BE49-F238E27FC236}">
                <a16:creationId xmlns:a16="http://schemas.microsoft.com/office/drawing/2014/main" id="{22DF6E20-6738-4DA3-B96D-439150204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50189" name="Picture 13" descr="C:\AGVISE Logo\Agvise-logo2000.jpg">
            <a:extLst>
              <a:ext uri="{FF2B5EF4-FFF2-40B4-BE49-F238E27FC236}">
                <a16:creationId xmlns:a16="http://schemas.microsoft.com/office/drawing/2014/main" id="{CFBBA882-E17D-46A2-8C5C-72933A2B3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0" name="Text Box 14">
            <a:extLst>
              <a:ext uri="{FF2B5EF4-FFF2-40B4-BE49-F238E27FC236}">
                <a16:creationId xmlns:a16="http://schemas.microsoft.com/office/drawing/2014/main" id="{C19557F8-0990-4EBE-981E-B017393E0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76%</a:t>
            </a:r>
          </a:p>
        </p:txBody>
      </p:sp>
      <p:sp>
        <p:nvSpPr>
          <p:cNvPr id="50191" name="Text Box 15">
            <a:extLst>
              <a:ext uri="{FF2B5EF4-FFF2-40B4-BE49-F238E27FC236}">
                <a16:creationId xmlns:a16="http://schemas.microsoft.com/office/drawing/2014/main" id="{EFE7C5B7-DDC5-4789-84F5-E1AE7CF1F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86%</a:t>
            </a:r>
          </a:p>
        </p:txBody>
      </p:sp>
      <p:sp>
        <p:nvSpPr>
          <p:cNvPr id="50192" name="Text Box 16">
            <a:extLst>
              <a:ext uri="{FF2B5EF4-FFF2-40B4-BE49-F238E27FC236}">
                <a16:creationId xmlns:a16="http://schemas.microsoft.com/office/drawing/2014/main" id="{E51F7E33-2492-49EF-AD77-3B49961A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67%</a:t>
            </a:r>
          </a:p>
        </p:txBody>
      </p:sp>
      <p:sp>
        <p:nvSpPr>
          <p:cNvPr id="50193" name="Text Box 17">
            <a:extLst>
              <a:ext uri="{FF2B5EF4-FFF2-40B4-BE49-F238E27FC236}">
                <a16:creationId xmlns:a16="http://schemas.microsoft.com/office/drawing/2014/main" id="{6CD0EBF8-6C4F-4D19-A798-115FA34DD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95%</a:t>
            </a:r>
          </a:p>
        </p:txBody>
      </p:sp>
      <p:sp>
        <p:nvSpPr>
          <p:cNvPr id="50194" name="Text Box 18">
            <a:extLst>
              <a:ext uri="{FF2B5EF4-FFF2-40B4-BE49-F238E27FC236}">
                <a16:creationId xmlns:a16="http://schemas.microsoft.com/office/drawing/2014/main" id="{147B2C72-0D92-4233-BC33-DCCB445FF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75%</a:t>
            </a:r>
          </a:p>
        </p:txBody>
      </p:sp>
      <p:sp>
        <p:nvSpPr>
          <p:cNvPr id="50195" name="TextBox 19">
            <a:extLst>
              <a:ext uri="{FF2B5EF4-FFF2-40B4-BE49-F238E27FC236}">
                <a16:creationId xmlns:a16="http://schemas.microsoft.com/office/drawing/2014/main" id="{7C272A3C-FF58-4EAC-BFDE-4F89F3CAD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reeform 2">
            <a:extLst>
              <a:ext uri="{FF2B5EF4-FFF2-40B4-BE49-F238E27FC236}">
                <a16:creationId xmlns:a16="http://schemas.microsoft.com/office/drawing/2014/main" id="{B20A217E-8A83-4A14-ADF8-E365843FDE90}"/>
              </a:ext>
            </a:extLst>
          </p:cNvPr>
          <p:cNvSpPr>
            <a:spLocks/>
          </p:cNvSpPr>
          <p:nvPr/>
        </p:nvSpPr>
        <p:spPr bwMode="auto">
          <a:xfrm>
            <a:off x="4330700" y="3962400"/>
            <a:ext cx="622300" cy="914400"/>
          </a:xfrm>
          <a:custGeom>
            <a:avLst/>
            <a:gdLst>
              <a:gd name="T0" fmla="*/ 2147483646 w 392"/>
              <a:gd name="T1" fmla="*/ 2147483646 h 576"/>
              <a:gd name="T2" fmla="*/ 2147483646 w 392"/>
              <a:gd name="T3" fmla="*/ 2147483646 h 576"/>
              <a:gd name="T4" fmla="*/ 0 w 392"/>
              <a:gd name="T5" fmla="*/ 2147483646 h 576"/>
              <a:gd name="T6" fmla="*/ 2147483646 w 392"/>
              <a:gd name="T7" fmla="*/ 0 h 576"/>
              <a:gd name="T8" fmla="*/ 2147483646 w 392"/>
              <a:gd name="T9" fmla="*/ 0 h 576"/>
              <a:gd name="T10" fmla="*/ 2147483646 w 392"/>
              <a:gd name="T11" fmla="*/ 2147483646 h 576"/>
              <a:gd name="T12" fmla="*/ 2147483646 w 392"/>
              <a:gd name="T13" fmla="*/ 2147483646 h 576"/>
              <a:gd name="T14" fmla="*/ 2147483646 w 392"/>
              <a:gd name="T15" fmla="*/ 2147483646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2"/>
              <a:gd name="T25" fmla="*/ 0 h 576"/>
              <a:gd name="T26" fmla="*/ 392 w 392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2" h="576">
                <a:moveTo>
                  <a:pt x="392" y="576"/>
                </a:moveTo>
                <a:lnTo>
                  <a:pt x="8" y="576"/>
                </a:lnTo>
                <a:cubicBezTo>
                  <a:pt x="5" y="467"/>
                  <a:pt x="3" y="357"/>
                  <a:pt x="0" y="248"/>
                </a:cubicBezTo>
                <a:lnTo>
                  <a:pt x="56" y="0"/>
                </a:lnTo>
                <a:lnTo>
                  <a:pt x="344" y="0"/>
                </a:lnTo>
                <a:lnTo>
                  <a:pt x="344" y="288"/>
                </a:lnTo>
                <a:lnTo>
                  <a:pt x="392" y="432"/>
                </a:lnTo>
                <a:lnTo>
                  <a:pt x="392" y="57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27" name="Freeform 3">
            <a:extLst>
              <a:ext uri="{FF2B5EF4-FFF2-40B4-BE49-F238E27FC236}">
                <a16:creationId xmlns:a16="http://schemas.microsoft.com/office/drawing/2014/main" id="{2066E043-D35B-479A-8078-5460540E6F1E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Freeform 4">
            <a:extLst>
              <a:ext uri="{FF2B5EF4-FFF2-40B4-BE49-F238E27FC236}">
                <a16:creationId xmlns:a16="http://schemas.microsoft.com/office/drawing/2014/main" id="{62D420D0-9309-481D-9484-D8946D72FF08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29" name="Freeform 5">
            <a:extLst>
              <a:ext uri="{FF2B5EF4-FFF2-40B4-BE49-F238E27FC236}">
                <a16:creationId xmlns:a16="http://schemas.microsoft.com/office/drawing/2014/main" id="{A8E6E841-074F-42DA-BDAA-7308C3D6F02D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Freeform 6">
            <a:extLst>
              <a:ext uri="{FF2B5EF4-FFF2-40B4-BE49-F238E27FC236}">
                <a16:creationId xmlns:a16="http://schemas.microsoft.com/office/drawing/2014/main" id="{52C5CBF2-E23B-4472-BF57-68FA5C59C8EE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Freeform 7">
            <a:extLst>
              <a:ext uri="{FF2B5EF4-FFF2-40B4-BE49-F238E27FC236}">
                <a16:creationId xmlns:a16="http://schemas.microsoft.com/office/drawing/2014/main" id="{C52D92CD-FBD3-48B9-BDC2-2E6134D30647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Freeform 8">
            <a:extLst>
              <a:ext uri="{FF2B5EF4-FFF2-40B4-BE49-F238E27FC236}">
                <a16:creationId xmlns:a16="http://schemas.microsoft.com/office/drawing/2014/main" id="{B1EF3759-1FFD-4196-8220-16D2E73DB718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3" name="Freeform 9">
            <a:extLst>
              <a:ext uri="{FF2B5EF4-FFF2-40B4-BE49-F238E27FC236}">
                <a16:creationId xmlns:a16="http://schemas.microsoft.com/office/drawing/2014/main" id="{BD7ECC22-708F-4E5B-990D-5009EA98130F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4" name="Freeform 10">
            <a:extLst>
              <a:ext uri="{FF2B5EF4-FFF2-40B4-BE49-F238E27FC236}">
                <a16:creationId xmlns:a16="http://schemas.microsoft.com/office/drawing/2014/main" id="{735C491D-0659-41F3-ACA7-49364FF16793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5" name="Freeform 11">
            <a:extLst>
              <a:ext uri="{FF2B5EF4-FFF2-40B4-BE49-F238E27FC236}">
                <a16:creationId xmlns:a16="http://schemas.microsoft.com/office/drawing/2014/main" id="{2C84C014-D8A0-46F3-B515-1D93A50EF71E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6" name="Freeform 12">
            <a:extLst>
              <a:ext uri="{FF2B5EF4-FFF2-40B4-BE49-F238E27FC236}">
                <a16:creationId xmlns:a16="http://schemas.microsoft.com/office/drawing/2014/main" id="{4FD9A8C8-CD65-45EF-A9CF-93BEA2CAF95E}"/>
              </a:ext>
            </a:extLst>
          </p:cNvPr>
          <p:cNvSpPr>
            <a:spLocks/>
          </p:cNvSpPr>
          <p:nvPr/>
        </p:nvSpPr>
        <p:spPr bwMode="auto">
          <a:xfrm>
            <a:off x="2825750" y="4722813"/>
            <a:ext cx="820738" cy="731837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Freeform 13">
            <a:extLst>
              <a:ext uri="{FF2B5EF4-FFF2-40B4-BE49-F238E27FC236}">
                <a16:creationId xmlns:a16="http://schemas.microsoft.com/office/drawing/2014/main" id="{DF61F6DB-E6A3-4F25-BF02-FF8033B2F1C2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8" name="Freeform 14">
            <a:extLst>
              <a:ext uri="{FF2B5EF4-FFF2-40B4-BE49-F238E27FC236}">
                <a16:creationId xmlns:a16="http://schemas.microsoft.com/office/drawing/2014/main" id="{86B2E29A-8AE9-4A55-8294-EC4CCCBC781A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9" name="Freeform 15">
            <a:extLst>
              <a:ext uri="{FF2B5EF4-FFF2-40B4-BE49-F238E27FC236}">
                <a16:creationId xmlns:a16="http://schemas.microsoft.com/office/drawing/2014/main" id="{3722F9D2-1551-45D8-BEF5-5894AB37CDD8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0" name="Freeform 16">
            <a:extLst>
              <a:ext uri="{FF2B5EF4-FFF2-40B4-BE49-F238E27FC236}">
                <a16:creationId xmlns:a16="http://schemas.microsoft.com/office/drawing/2014/main" id="{BC206B65-0F2E-4112-94BC-4FDC1B069CDB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1" name="Freeform 17">
            <a:extLst>
              <a:ext uri="{FF2B5EF4-FFF2-40B4-BE49-F238E27FC236}">
                <a16:creationId xmlns:a16="http://schemas.microsoft.com/office/drawing/2014/main" id="{57A1E92D-32BA-4E17-8B89-AFD2FBAE3649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2" name="Freeform 18">
            <a:extLst>
              <a:ext uri="{FF2B5EF4-FFF2-40B4-BE49-F238E27FC236}">
                <a16:creationId xmlns:a16="http://schemas.microsoft.com/office/drawing/2014/main" id="{CBD8EF65-0CB5-4693-B7CF-440405FA7F0D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Freeform 19">
            <a:extLst>
              <a:ext uri="{FF2B5EF4-FFF2-40B4-BE49-F238E27FC236}">
                <a16:creationId xmlns:a16="http://schemas.microsoft.com/office/drawing/2014/main" id="{374CFD03-ADC6-442F-ADD0-1A418856CAFB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4" name="Freeform 20">
            <a:extLst>
              <a:ext uri="{FF2B5EF4-FFF2-40B4-BE49-F238E27FC236}">
                <a16:creationId xmlns:a16="http://schemas.microsoft.com/office/drawing/2014/main" id="{A3019538-6371-4D1A-9F08-59CA2F11E639}"/>
              </a:ext>
            </a:extLst>
          </p:cNvPr>
          <p:cNvSpPr>
            <a:spLocks/>
          </p:cNvSpPr>
          <p:nvPr/>
        </p:nvSpPr>
        <p:spPr bwMode="auto">
          <a:xfrm>
            <a:off x="5943600" y="351313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5" name="Freeform 21">
            <a:extLst>
              <a:ext uri="{FF2B5EF4-FFF2-40B4-BE49-F238E27FC236}">
                <a16:creationId xmlns:a16="http://schemas.microsoft.com/office/drawing/2014/main" id="{C00E836B-54B1-43D0-945F-FA06E9B4DE44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6" name="Freeform 22">
            <a:extLst>
              <a:ext uri="{FF2B5EF4-FFF2-40B4-BE49-F238E27FC236}">
                <a16:creationId xmlns:a16="http://schemas.microsoft.com/office/drawing/2014/main" id="{F3AD5E91-9A44-4C95-B2EE-4F0CA0FB889B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7" name="Freeform 23">
            <a:extLst>
              <a:ext uri="{FF2B5EF4-FFF2-40B4-BE49-F238E27FC236}">
                <a16:creationId xmlns:a16="http://schemas.microsoft.com/office/drawing/2014/main" id="{4CA1647F-D56B-4B74-8F88-698B73CE4641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8" name="Freeform 24">
            <a:extLst>
              <a:ext uri="{FF2B5EF4-FFF2-40B4-BE49-F238E27FC236}">
                <a16:creationId xmlns:a16="http://schemas.microsoft.com/office/drawing/2014/main" id="{50415008-5F09-4795-BAF1-E441C58B1D96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9" name="Freeform 25">
            <a:extLst>
              <a:ext uri="{FF2B5EF4-FFF2-40B4-BE49-F238E27FC236}">
                <a16:creationId xmlns:a16="http://schemas.microsoft.com/office/drawing/2014/main" id="{1DF6C3BF-BE27-4510-B92C-8744A81BCAEF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0" name="Freeform 26">
            <a:extLst>
              <a:ext uri="{FF2B5EF4-FFF2-40B4-BE49-F238E27FC236}">
                <a16:creationId xmlns:a16="http://schemas.microsoft.com/office/drawing/2014/main" id="{481AF0DB-2DA7-4A21-B3E2-2066C55647E9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1" name="Freeform 27">
            <a:extLst>
              <a:ext uri="{FF2B5EF4-FFF2-40B4-BE49-F238E27FC236}">
                <a16:creationId xmlns:a16="http://schemas.microsoft.com/office/drawing/2014/main" id="{04D3F4BE-619F-4230-A06B-D8AAD61D17A4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2" name="Freeform 28">
            <a:extLst>
              <a:ext uri="{FF2B5EF4-FFF2-40B4-BE49-F238E27FC236}">
                <a16:creationId xmlns:a16="http://schemas.microsoft.com/office/drawing/2014/main" id="{E1CC0ED8-7753-43EA-ABF3-D0AD5B15273A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3" name="Freeform 29">
            <a:extLst>
              <a:ext uri="{FF2B5EF4-FFF2-40B4-BE49-F238E27FC236}">
                <a16:creationId xmlns:a16="http://schemas.microsoft.com/office/drawing/2014/main" id="{282E8D4E-C5BD-42A0-A663-38F05E7B1672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4" name="Freeform 30">
            <a:extLst>
              <a:ext uri="{FF2B5EF4-FFF2-40B4-BE49-F238E27FC236}">
                <a16:creationId xmlns:a16="http://schemas.microsoft.com/office/drawing/2014/main" id="{3E4BD9EF-1A31-4886-A7AA-1793B3BD07A8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5" name="Text Box 31">
            <a:extLst>
              <a:ext uri="{FF2B5EF4-FFF2-40B4-BE49-F238E27FC236}">
                <a16:creationId xmlns:a16="http://schemas.microsoft.com/office/drawing/2014/main" id="{57CEA832-2F38-472A-87A1-5EF4E8F47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2672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52256" name="Text Box 32">
            <a:extLst>
              <a:ext uri="{FF2B5EF4-FFF2-40B4-BE49-F238E27FC236}">
                <a16:creationId xmlns:a16="http://schemas.microsoft.com/office/drawing/2014/main" id="{3237223B-6D04-4A14-BA21-9E54E5687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734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52257" name="Text Box 33">
            <a:extLst>
              <a:ext uri="{FF2B5EF4-FFF2-40B4-BE49-F238E27FC236}">
                <a16:creationId xmlns:a16="http://schemas.microsoft.com/office/drawing/2014/main" id="{FA220BC8-91C8-4DF4-9760-87F7D1F05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</a:p>
        </p:txBody>
      </p:sp>
      <p:sp>
        <p:nvSpPr>
          <p:cNvPr id="52258" name="Text Box 34">
            <a:extLst>
              <a:ext uri="{FF2B5EF4-FFF2-40B4-BE49-F238E27FC236}">
                <a16:creationId xmlns:a16="http://schemas.microsoft.com/office/drawing/2014/main" id="{9D91D744-EFC7-47AC-83B0-BBE244BD3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038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29%</a:t>
            </a:r>
          </a:p>
        </p:txBody>
      </p:sp>
      <p:sp>
        <p:nvSpPr>
          <p:cNvPr id="52259" name="Text Box 35">
            <a:extLst>
              <a:ext uri="{FF2B5EF4-FFF2-40B4-BE49-F238E27FC236}">
                <a16:creationId xmlns:a16="http://schemas.microsoft.com/office/drawing/2014/main" id="{F84116BB-581E-4832-8DFD-44DBE0139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343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30%</a:t>
            </a:r>
          </a:p>
        </p:txBody>
      </p:sp>
      <p:sp>
        <p:nvSpPr>
          <p:cNvPr id="52260" name="Text Box 36">
            <a:extLst>
              <a:ext uri="{FF2B5EF4-FFF2-40B4-BE49-F238E27FC236}">
                <a16:creationId xmlns:a16="http://schemas.microsoft.com/office/drawing/2014/main" id="{1FA3ECC3-C880-4A12-A73B-7EA813F6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425" y="4114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58%</a:t>
            </a:r>
          </a:p>
        </p:txBody>
      </p:sp>
      <p:sp>
        <p:nvSpPr>
          <p:cNvPr id="52261" name="Text Box 37">
            <a:extLst>
              <a:ext uri="{FF2B5EF4-FFF2-40B4-BE49-F238E27FC236}">
                <a16:creationId xmlns:a16="http://schemas.microsoft.com/office/drawing/2014/main" id="{CF66A9C5-45A5-4318-AC5D-2D65F60BB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33686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74%</a:t>
            </a:r>
          </a:p>
        </p:txBody>
      </p:sp>
      <p:sp>
        <p:nvSpPr>
          <p:cNvPr id="52262" name="Text Box 38">
            <a:extLst>
              <a:ext uri="{FF2B5EF4-FFF2-40B4-BE49-F238E27FC236}">
                <a16:creationId xmlns:a16="http://schemas.microsoft.com/office/drawing/2014/main" id="{E510AD37-AF5B-4F71-B862-0F3F7EC4E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34290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40%</a:t>
            </a:r>
          </a:p>
        </p:txBody>
      </p:sp>
      <p:sp>
        <p:nvSpPr>
          <p:cNvPr id="52263" name="Text Box 39">
            <a:extLst>
              <a:ext uri="{FF2B5EF4-FFF2-40B4-BE49-F238E27FC236}">
                <a16:creationId xmlns:a16="http://schemas.microsoft.com/office/drawing/2014/main" id="{B701E2D9-6980-4063-8662-648CDCA01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42783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52264" name="Text Box 40">
            <a:extLst>
              <a:ext uri="{FF2B5EF4-FFF2-40B4-BE49-F238E27FC236}">
                <a16:creationId xmlns:a16="http://schemas.microsoft.com/office/drawing/2014/main" id="{5C0FB872-4511-43D4-82EB-B8936B63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3546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52265" name="Freeform 41">
            <a:extLst>
              <a:ext uri="{FF2B5EF4-FFF2-40B4-BE49-F238E27FC236}">
                <a16:creationId xmlns:a16="http://schemas.microsoft.com/office/drawing/2014/main" id="{44F74327-7757-42B1-89F7-812FDBC3DB11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44538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Freeform 42">
            <a:extLst>
              <a:ext uri="{FF2B5EF4-FFF2-40B4-BE49-F238E27FC236}">
                <a16:creationId xmlns:a16="http://schemas.microsoft.com/office/drawing/2014/main" id="{7928C3A8-C988-4866-A874-C8C2CEBEADB9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Text Box 43">
            <a:extLst>
              <a:ext uri="{FF2B5EF4-FFF2-40B4-BE49-F238E27FC236}">
                <a16:creationId xmlns:a16="http://schemas.microsoft.com/office/drawing/2014/main" id="{522365A3-036B-40E9-AC06-D83EAF6EC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448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68" name="Text Box 44">
            <a:extLst>
              <a:ext uri="{FF2B5EF4-FFF2-40B4-BE49-F238E27FC236}">
                <a16:creationId xmlns:a16="http://schemas.microsoft.com/office/drawing/2014/main" id="{EA426744-8B96-4989-853D-C1C40A39D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9%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69" name="Freeform 45">
            <a:extLst>
              <a:ext uri="{FF2B5EF4-FFF2-40B4-BE49-F238E27FC236}">
                <a16:creationId xmlns:a16="http://schemas.microsoft.com/office/drawing/2014/main" id="{CACCA7D1-1ADC-41D9-91AD-BE509B460D21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Text Box 46">
            <a:extLst>
              <a:ext uri="{FF2B5EF4-FFF2-40B4-BE49-F238E27FC236}">
                <a16:creationId xmlns:a16="http://schemas.microsoft.com/office/drawing/2014/main" id="{9B9FD9F5-B639-4651-9DE0-18D4A7A23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14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71" name="Freeform 47">
            <a:extLst>
              <a:ext uri="{FF2B5EF4-FFF2-40B4-BE49-F238E27FC236}">
                <a16:creationId xmlns:a16="http://schemas.microsoft.com/office/drawing/2014/main" id="{F3484656-C0BD-4F21-B0ED-538B5A1F1D90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Freeform 48">
            <a:extLst>
              <a:ext uri="{FF2B5EF4-FFF2-40B4-BE49-F238E27FC236}">
                <a16:creationId xmlns:a16="http://schemas.microsoft.com/office/drawing/2014/main" id="{8D112A25-5584-4753-AEB8-587C040DB9E7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Freeform 49">
            <a:extLst>
              <a:ext uri="{FF2B5EF4-FFF2-40B4-BE49-F238E27FC236}">
                <a16:creationId xmlns:a16="http://schemas.microsoft.com/office/drawing/2014/main" id="{E1489E22-4BEE-46D2-A610-C9EA36B49953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4" name="Freeform 50">
            <a:extLst>
              <a:ext uri="{FF2B5EF4-FFF2-40B4-BE49-F238E27FC236}">
                <a16:creationId xmlns:a16="http://schemas.microsoft.com/office/drawing/2014/main" id="{A97DF1AD-1D2E-4676-BA16-6CEA10352C05}"/>
              </a:ext>
            </a:extLst>
          </p:cNvPr>
          <p:cNvSpPr>
            <a:spLocks/>
          </p:cNvSpPr>
          <p:nvPr/>
        </p:nvSpPr>
        <p:spPr bwMode="auto">
          <a:xfrm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Freeform 51">
            <a:extLst>
              <a:ext uri="{FF2B5EF4-FFF2-40B4-BE49-F238E27FC236}">
                <a16:creationId xmlns:a16="http://schemas.microsoft.com/office/drawing/2014/main" id="{99422BDB-F29B-46EC-8D46-8D97F76B38DD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Text Box 53">
            <a:extLst>
              <a:ext uri="{FF2B5EF4-FFF2-40B4-BE49-F238E27FC236}">
                <a16:creationId xmlns:a16="http://schemas.microsoft.com/office/drawing/2014/main" id="{090BA745-8117-4B97-828B-98688C28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01825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6%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77" name="Text Box 54">
            <a:extLst>
              <a:ext uri="{FF2B5EF4-FFF2-40B4-BE49-F238E27FC236}">
                <a16:creationId xmlns:a16="http://schemas.microsoft.com/office/drawing/2014/main" id="{B10478CC-7AFA-4446-88E7-89FE3BC31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282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21%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78" name="Text Box 55">
            <a:extLst>
              <a:ext uri="{FF2B5EF4-FFF2-40B4-BE49-F238E27FC236}">
                <a16:creationId xmlns:a16="http://schemas.microsoft.com/office/drawing/2014/main" id="{D233F2AD-25F1-492C-8F6E-35807AD3E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0" y="286861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30%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79" name="Text Box 56">
            <a:extLst>
              <a:ext uri="{FF2B5EF4-FFF2-40B4-BE49-F238E27FC236}">
                <a16:creationId xmlns:a16="http://schemas.microsoft.com/office/drawing/2014/main" id="{64E5CB35-0F29-4E0A-A7EB-6FFFD921D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86063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29%</a:t>
            </a: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52280" name="Picture 57" descr="C:\AGVISE Logo\Agvise-logo2000.jpg">
            <a:extLst>
              <a:ext uri="{FF2B5EF4-FFF2-40B4-BE49-F238E27FC236}">
                <a16:creationId xmlns:a16="http://schemas.microsoft.com/office/drawing/2014/main" id="{C5634650-7BCB-4A59-AD04-96F4095CE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616075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81" name="Text Box 58">
            <a:extLst>
              <a:ext uri="{FF2B5EF4-FFF2-40B4-BE49-F238E27FC236}">
                <a16:creationId xmlns:a16="http://schemas.microsoft.com/office/drawing/2014/main" id="{8CE6216F-975E-4443-8BB8-E03FA3354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147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% Soil Samples with %OM less than 3.0%</a:t>
            </a:r>
          </a:p>
        </p:txBody>
      </p:sp>
      <p:sp>
        <p:nvSpPr>
          <p:cNvPr id="52282" name="Text Box 59">
            <a:extLst>
              <a:ext uri="{FF2B5EF4-FFF2-40B4-BE49-F238E27FC236}">
                <a16:creationId xmlns:a16="http://schemas.microsoft.com/office/drawing/2014/main" id="{4287CD07-E91F-44D7-9B4C-81D131E23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1611313"/>
            <a:ext cx="2392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83" name="Text Box 60">
            <a:extLst>
              <a:ext uri="{FF2B5EF4-FFF2-40B4-BE49-F238E27FC236}">
                <a16:creationId xmlns:a16="http://schemas.microsoft.com/office/drawing/2014/main" id="{7C22E47C-FC09-4C0E-AC45-BE7B0F316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1952625"/>
            <a:ext cx="1931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(0-6” samples)</a:t>
            </a:r>
          </a:p>
        </p:txBody>
      </p:sp>
      <p:sp>
        <p:nvSpPr>
          <p:cNvPr id="52284" name="Text Box 61">
            <a:extLst>
              <a:ext uri="{FF2B5EF4-FFF2-40B4-BE49-F238E27FC236}">
                <a16:creationId xmlns:a16="http://schemas.microsoft.com/office/drawing/2014/main" id="{AC52686A-D747-4A59-B06C-1CA516495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52285" name="Text Box 62">
            <a:extLst>
              <a:ext uri="{FF2B5EF4-FFF2-40B4-BE49-F238E27FC236}">
                <a16:creationId xmlns:a16="http://schemas.microsoft.com/office/drawing/2014/main" id="{075A062A-F440-4DE1-A84E-123F220A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52286" name="Text Box 63">
            <a:extLst>
              <a:ext uri="{FF2B5EF4-FFF2-40B4-BE49-F238E27FC236}">
                <a16:creationId xmlns:a16="http://schemas.microsoft.com/office/drawing/2014/main" id="{35A5D62D-B842-41D8-B85C-3B59B7763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52287" name="Text Box 64">
            <a:extLst>
              <a:ext uri="{FF2B5EF4-FFF2-40B4-BE49-F238E27FC236}">
                <a16:creationId xmlns:a16="http://schemas.microsoft.com/office/drawing/2014/main" id="{ADBDF11E-ABD2-42DA-836E-2AE80484B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52288" name="Text Box 65">
            <a:extLst>
              <a:ext uri="{FF2B5EF4-FFF2-40B4-BE49-F238E27FC236}">
                <a16:creationId xmlns:a16="http://schemas.microsoft.com/office/drawing/2014/main" id="{FBCA9A0D-F380-4286-B15F-8404F9174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526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7%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289" name="Text Box 66">
            <a:extLst>
              <a:ext uri="{FF2B5EF4-FFF2-40B4-BE49-F238E27FC236}">
                <a16:creationId xmlns:a16="http://schemas.microsoft.com/office/drawing/2014/main" id="{23DCC4E5-9CF8-4EB6-A5A0-8CC2997F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113" y="56388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4%</a:t>
            </a:r>
          </a:p>
        </p:txBody>
      </p:sp>
      <p:sp>
        <p:nvSpPr>
          <p:cNvPr id="52290" name="Text Box 67">
            <a:extLst>
              <a:ext uri="{FF2B5EF4-FFF2-40B4-BE49-F238E27FC236}">
                <a16:creationId xmlns:a16="http://schemas.microsoft.com/office/drawing/2014/main" id="{D8164A5A-2635-4AC4-A247-FF49D6324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5106988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11%</a:t>
            </a:r>
          </a:p>
        </p:txBody>
      </p:sp>
      <p:sp>
        <p:nvSpPr>
          <p:cNvPr id="52291" name="Text Box 68">
            <a:extLst>
              <a:ext uri="{FF2B5EF4-FFF2-40B4-BE49-F238E27FC236}">
                <a16:creationId xmlns:a16="http://schemas.microsoft.com/office/drawing/2014/main" id="{84FA6EDF-B5E2-41DD-8F5A-475A0943B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114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76%</a:t>
            </a:r>
          </a:p>
        </p:txBody>
      </p:sp>
      <p:sp>
        <p:nvSpPr>
          <p:cNvPr id="52292" name="Text Box 69">
            <a:extLst>
              <a:ext uri="{FF2B5EF4-FFF2-40B4-BE49-F238E27FC236}">
                <a16:creationId xmlns:a16="http://schemas.microsoft.com/office/drawing/2014/main" id="{C824FDB1-553F-4EB9-BDD4-1927B84F5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35814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43%</a:t>
            </a:r>
          </a:p>
        </p:txBody>
      </p:sp>
      <p:sp>
        <p:nvSpPr>
          <p:cNvPr id="52293" name="Text Box 70">
            <a:extLst>
              <a:ext uri="{FF2B5EF4-FFF2-40B4-BE49-F238E27FC236}">
                <a16:creationId xmlns:a16="http://schemas.microsoft.com/office/drawing/2014/main" id="{2D87F54E-9AB2-4CAB-8E3D-9366B5557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55626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20%</a:t>
            </a:r>
          </a:p>
        </p:txBody>
      </p:sp>
      <p:sp>
        <p:nvSpPr>
          <p:cNvPr id="52294" name="Text Box 71">
            <a:extLst>
              <a:ext uri="{FF2B5EF4-FFF2-40B4-BE49-F238E27FC236}">
                <a16:creationId xmlns:a16="http://schemas.microsoft.com/office/drawing/2014/main" id="{0B299121-F22A-4C60-9AB0-DC0A24FAD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5653088"/>
            <a:ext cx="51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6%</a:t>
            </a:r>
          </a:p>
        </p:txBody>
      </p:sp>
      <p:sp>
        <p:nvSpPr>
          <p:cNvPr id="52295" name="Text Box 72">
            <a:extLst>
              <a:ext uri="{FF2B5EF4-FFF2-40B4-BE49-F238E27FC236}">
                <a16:creationId xmlns:a16="http://schemas.microsoft.com/office/drawing/2014/main" id="{9749935B-F83D-4688-A183-62F34C08C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5075" y="5638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28%</a:t>
            </a:r>
          </a:p>
        </p:txBody>
      </p:sp>
      <p:sp>
        <p:nvSpPr>
          <p:cNvPr id="52296" name="Text Box 73">
            <a:extLst>
              <a:ext uri="{FF2B5EF4-FFF2-40B4-BE49-F238E27FC236}">
                <a16:creationId xmlns:a16="http://schemas.microsoft.com/office/drawing/2014/main" id="{9A8E1E33-EA37-4F00-9B47-47E5DE1BF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26%</a:t>
            </a:r>
          </a:p>
        </p:txBody>
      </p:sp>
      <p:sp>
        <p:nvSpPr>
          <p:cNvPr id="52297" name="Text Box 74">
            <a:extLst>
              <a:ext uri="{FF2B5EF4-FFF2-40B4-BE49-F238E27FC236}">
                <a16:creationId xmlns:a16="http://schemas.microsoft.com/office/drawing/2014/main" id="{0A36EE20-ED70-40E9-9A45-13079767A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275" y="56530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24%</a:t>
            </a:r>
          </a:p>
        </p:txBody>
      </p:sp>
      <p:sp>
        <p:nvSpPr>
          <p:cNvPr id="52298" name="Text Box 75">
            <a:extLst>
              <a:ext uri="{FF2B5EF4-FFF2-40B4-BE49-F238E27FC236}">
                <a16:creationId xmlns:a16="http://schemas.microsoft.com/office/drawing/2014/main" id="{0958E88F-3CF1-4EFD-B5E6-D8839EA44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48768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50%</a:t>
            </a:r>
          </a:p>
        </p:txBody>
      </p:sp>
      <p:sp>
        <p:nvSpPr>
          <p:cNvPr id="52299" name="Text Box 76">
            <a:extLst>
              <a:ext uri="{FF2B5EF4-FFF2-40B4-BE49-F238E27FC236}">
                <a16:creationId xmlns:a16="http://schemas.microsoft.com/office/drawing/2014/main" id="{B04701D1-9BAB-4C89-A7D8-302D6208B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49672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52300" name="Text Box 77">
            <a:extLst>
              <a:ext uri="{FF2B5EF4-FFF2-40B4-BE49-F238E27FC236}">
                <a16:creationId xmlns:a16="http://schemas.microsoft.com/office/drawing/2014/main" id="{107CB6AB-C919-4E90-9E4D-7BEC44F34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473868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25%</a:t>
            </a:r>
          </a:p>
        </p:txBody>
      </p:sp>
      <p:sp>
        <p:nvSpPr>
          <p:cNvPr id="52301" name="Text Box 65">
            <a:extLst>
              <a:ext uri="{FF2B5EF4-FFF2-40B4-BE49-F238E27FC236}">
                <a16:creationId xmlns:a16="http://schemas.microsoft.com/office/drawing/2014/main" id="{014A8A0A-A3E7-41F5-B3B0-A20E7A2F8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438400"/>
            <a:ext cx="51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3%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52302" name="Group 82">
            <a:extLst>
              <a:ext uri="{FF2B5EF4-FFF2-40B4-BE49-F238E27FC236}">
                <a16:creationId xmlns:a16="http://schemas.microsoft.com/office/drawing/2014/main" id="{F0DC306C-7CD8-4D48-BFF3-90511A148515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9394002-6844-43E8-A568-2FEF45F688B1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C658DE71-F253-43B3-B20B-F70B817BAE39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8681570-5942-4F18-83AF-A6AEB848BCBE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06062C1-A0FE-4D1E-838A-095DF0F9F0C5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2">
            <a:extLst>
              <a:ext uri="{FF2B5EF4-FFF2-40B4-BE49-F238E27FC236}">
                <a16:creationId xmlns:a16="http://schemas.microsoft.com/office/drawing/2014/main" id="{1DF02D7C-F28E-46A5-AD7F-5D5E204C3202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1" name="Freeform 3">
            <a:extLst>
              <a:ext uri="{FF2B5EF4-FFF2-40B4-BE49-F238E27FC236}">
                <a16:creationId xmlns:a16="http://schemas.microsoft.com/office/drawing/2014/main" id="{309040AE-DCD0-470E-8F03-4F10E0A7CFA5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2" name="Freeform 4">
            <a:extLst>
              <a:ext uri="{FF2B5EF4-FFF2-40B4-BE49-F238E27FC236}">
                <a16:creationId xmlns:a16="http://schemas.microsoft.com/office/drawing/2014/main" id="{954DC47A-999F-4279-B9F6-61CC195919C1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3" name="Freeform 5">
            <a:extLst>
              <a:ext uri="{FF2B5EF4-FFF2-40B4-BE49-F238E27FC236}">
                <a16:creationId xmlns:a16="http://schemas.microsoft.com/office/drawing/2014/main" id="{1E1872AA-9C4A-449B-BE81-EA992198229C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Freeform 6">
            <a:extLst>
              <a:ext uri="{FF2B5EF4-FFF2-40B4-BE49-F238E27FC236}">
                <a16:creationId xmlns:a16="http://schemas.microsoft.com/office/drawing/2014/main" id="{40258FD3-CE91-4E95-B49D-A59880510F73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5" name="Freeform 7">
            <a:extLst>
              <a:ext uri="{FF2B5EF4-FFF2-40B4-BE49-F238E27FC236}">
                <a16:creationId xmlns:a16="http://schemas.microsoft.com/office/drawing/2014/main" id="{CA2AC3C1-51B4-4E6C-BA31-0AA733A0FB17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Freeform 8">
            <a:extLst>
              <a:ext uri="{FF2B5EF4-FFF2-40B4-BE49-F238E27FC236}">
                <a16:creationId xmlns:a16="http://schemas.microsoft.com/office/drawing/2014/main" id="{B6CA1AD6-AE3E-493B-AFC8-D33CFE635465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7" name="Freeform 9">
            <a:extLst>
              <a:ext uri="{FF2B5EF4-FFF2-40B4-BE49-F238E27FC236}">
                <a16:creationId xmlns:a16="http://schemas.microsoft.com/office/drawing/2014/main" id="{EEC26FB1-C402-419B-8C6A-9DC053CF2B40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8" name="Freeform 10">
            <a:extLst>
              <a:ext uri="{FF2B5EF4-FFF2-40B4-BE49-F238E27FC236}">
                <a16:creationId xmlns:a16="http://schemas.microsoft.com/office/drawing/2014/main" id="{B1B050F7-8EE5-4ABD-B66F-1D302212922A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3259" name="Picture 12" descr="C:\AGVISE Logo\Agvise-logo2000.jpg">
            <a:extLst>
              <a:ext uri="{FF2B5EF4-FFF2-40B4-BE49-F238E27FC236}">
                <a16:creationId xmlns:a16="http://schemas.microsoft.com/office/drawing/2014/main" id="{A8F4A093-BAD1-4AD5-B36C-F9D9F7035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0" name="Text Box 13">
            <a:extLst>
              <a:ext uri="{FF2B5EF4-FFF2-40B4-BE49-F238E27FC236}">
                <a16:creationId xmlns:a16="http://schemas.microsoft.com/office/drawing/2014/main" id="{713A13AD-ABFB-4E79-8D88-EC8D2C9BD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592</a:t>
            </a:r>
          </a:p>
        </p:txBody>
      </p:sp>
      <p:sp>
        <p:nvSpPr>
          <p:cNvPr id="53261" name="Text Box 14">
            <a:extLst>
              <a:ext uri="{FF2B5EF4-FFF2-40B4-BE49-F238E27FC236}">
                <a16:creationId xmlns:a16="http://schemas.microsoft.com/office/drawing/2014/main" id="{56ECA37D-53B6-4FE0-80A9-9989948F6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4958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593</a:t>
            </a:r>
          </a:p>
        </p:txBody>
      </p:sp>
      <p:sp>
        <p:nvSpPr>
          <p:cNvPr id="53262" name="Text Box 15">
            <a:extLst>
              <a:ext uri="{FF2B5EF4-FFF2-40B4-BE49-F238E27FC236}">
                <a16:creationId xmlns:a16="http://schemas.microsoft.com/office/drawing/2014/main" id="{0AEB65C8-0425-4A23-AFE5-826EF4CA2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594</a:t>
            </a:r>
          </a:p>
        </p:txBody>
      </p:sp>
      <p:sp>
        <p:nvSpPr>
          <p:cNvPr id="53263" name="Text Box 16">
            <a:extLst>
              <a:ext uri="{FF2B5EF4-FFF2-40B4-BE49-F238E27FC236}">
                <a16:creationId xmlns:a16="http://schemas.microsoft.com/office/drawing/2014/main" id="{B69A2B13-570C-4462-BF29-E9EAF30C3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595</a:t>
            </a:r>
          </a:p>
        </p:txBody>
      </p:sp>
      <p:sp>
        <p:nvSpPr>
          <p:cNvPr id="53264" name="Text Box 17">
            <a:extLst>
              <a:ext uri="{FF2B5EF4-FFF2-40B4-BE49-F238E27FC236}">
                <a16:creationId xmlns:a16="http://schemas.microsoft.com/office/drawing/2014/main" id="{396FF1C7-EE0C-4DD1-995F-91C2039A1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614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i="1">
                <a:latin typeface="Arial" panose="020B0604020202020204" pitchFamily="34" charset="0"/>
              </a:rPr>
              <a:t>Zip codes for Montana</a:t>
            </a:r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53265" name="Text Box 19">
            <a:extLst>
              <a:ext uri="{FF2B5EF4-FFF2-40B4-BE49-F238E27FC236}">
                <a16:creationId xmlns:a16="http://schemas.microsoft.com/office/drawing/2014/main" id="{BB9A2D1F-A559-4640-872B-7D96421CF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68850"/>
            <a:ext cx="1860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590-591</a:t>
            </a:r>
          </a:p>
        </p:txBody>
      </p:sp>
      <p:sp>
        <p:nvSpPr>
          <p:cNvPr id="53266" name="Text Box 20">
            <a:extLst>
              <a:ext uri="{FF2B5EF4-FFF2-40B4-BE49-F238E27FC236}">
                <a16:creationId xmlns:a16="http://schemas.microsoft.com/office/drawing/2014/main" id="{D54D294F-01D0-4E85-9B9C-623CE15AC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812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599</a:t>
            </a:r>
          </a:p>
        </p:txBody>
      </p:sp>
      <p:sp>
        <p:nvSpPr>
          <p:cNvPr id="53267" name="Text Box 21">
            <a:extLst>
              <a:ext uri="{FF2B5EF4-FFF2-40B4-BE49-F238E27FC236}">
                <a16:creationId xmlns:a16="http://schemas.microsoft.com/office/drawing/2014/main" id="{04AB7914-C53C-4C9A-AA15-A42FE4B82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47345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598</a:t>
            </a:r>
          </a:p>
        </p:txBody>
      </p:sp>
      <p:sp>
        <p:nvSpPr>
          <p:cNvPr id="53268" name="Text Box 22">
            <a:extLst>
              <a:ext uri="{FF2B5EF4-FFF2-40B4-BE49-F238E27FC236}">
                <a16:creationId xmlns:a16="http://schemas.microsoft.com/office/drawing/2014/main" id="{73D3ABC2-92A7-4F6D-8B6D-896A94CB6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578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597</a:t>
            </a:r>
          </a:p>
        </p:txBody>
      </p:sp>
      <p:sp>
        <p:nvSpPr>
          <p:cNvPr id="53269" name="Text Box 23">
            <a:extLst>
              <a:ext uri="{FF2B5EF4-FFF2-40B4-BE49-F238E27FC236}">
                <a16:creationId xmlns:a16="http://schemas.microsoft.com/office/drawing/2014/main" id="{AB0DA58F-CD2F-49B4-B8D6-647D1068D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8305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596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3">
            <a:extLst>
              <a:ext uri="{FF2B5EF4-FFF2-40B4-BE49-F238E27FC236}">
                <a16:creationId xmlns:a16="http://schemas.microsoft.com/office/drawing/2014/main" id="{29F79DB2-0E10-4484-84B6-5B3540EBC8E1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1" name="Freeform 4">
            <a:extLst>
              <a:ext uri="{FF2B5EF4-FFF2-40B4-BE49-F238E27FC236}">
                <a16:creationId xmlns:a16="http://schemas.microsoft.com/office/drawing/2014/main" id="{ACC437BC-3B4A-4CB3-8564-376F92D20789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Freeform 5">
            <a:extLst>
              <a:ext uri="{FF2B5EF4-FFF2-40B4-BE49-F238E27FC236}">
                <a16:creationId xmlns:a16="http://schemas.microsoft.com/office/drawing/2014/main" id="{DBC0805B-A2D7-4FF4-92A2-ECF65366EFA5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Freeform 6">
            <a:extLst>
              <a:ext uri="{FF2B5EF4-FFF2-40B4-BE49-F238E27FC236}">
                <a16:creationId xmlns:a16="http://schemas.microsoft.com/office/drawing/2014/main" id="{28A5B032-B3B9-4C45-BEA6-906F068D4480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Freeform 7">
            <a:extLst>
              <a:ext uri="{FF2B5EF4-FFF2-40B4-BE49-F238E27FC236}">
                <a16:creationId xmlns:a16="http://schemas.microsoft.com/office/drawing/2014/main" id="{7291563E-9B1D-4948-80F0-73787DB9D746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Freeform 8">
            <a:extLst>
              <a:ext uri="{FF2B5EF4-FFF2-40B4-BE49-F238E27FC236}">
                <a16:creationId xmlns:a16="http://schemas.microsoft.com/office/drawing/2014/main" id="{3A2E12EE-6742-4DB2-A102-D203BBF1E475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Freeform 9">
            <a:extLst>
              <a:ext uri="{FF2B5EF4-FFF2-40B4-BE49-F238E27FC236}">
                <a16:creationId xmlns:a16="http://schemas.microsoft.com/office/drawing/2014/main" id="{7C57B4B7-7F1C-4065-B2D4-9DE1CC257362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Freeform 10">
            <a:extLst>
              <a:ext uri="{FF2B5EF4-FFF2-40B4-BE49-F238E27FC236}">
                <a16:creationId xmlns:a16="http://schemas.microsoft.com/office/drawing/2014/main" id="{CD2C756E-7EB2-4047-A489-101CE44AC0FF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Freeform 11">
            <a:extLst>
              <a:ext uri="{FF2B5EF4-FFF2-40B4-BE49-F238E27FC236}">
                <a16:creationId xmlns:a16="http://schemas.microsoft.com/office/drawing/2014/main" id="{D47D18AA-D214-4253-8A40-A28A1804D038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3">
            <a:extLst>
              <a:ext uri="{FF2B5EF4-FFF2-40B4-BE49-F238E27FC236}">
                <a16:creationId xmlns:a16="http://schemas.microsoft.com/office/drawing/2014/main" id="{376FC5B9-B1E6-4243-A190-139384C5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914400"/>
            <a:ext cx="2266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</a:t>
            </a:r>
          </a:p>
        </p:txBody>
      </p:sp>
      <p:pic>
        <p:nvPicPr>
          <p:cNvPr id="7180" name="Picture 14" descr="C:\AGVISE Logo\Agvise-logo2000.jpg">
            <a:extLst>
              <a:ext uri="{FF2B5EF4-FFF2-40B4-BE49-F238E27FC236}">
                <a16:creationId xmlns:a16="http://schemas.microsoft.com/office/drawing/2014/main" id="{1F275022-94F5-46BE-B02F-32CAB4559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Text Box 15">
            <a:extLst>
              <a:ext uri="{FF2B5EF4-FFF2-40B4-BE49-F238E27FC236}">
                <a16:creationId xmlns:a16="http://schemas.microsoft.com/office/drawing/2014/main" id="{C76D8EEE-7754-45CB-A999-CDA3A48CB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53</a:t>
            </a:r>
          </a:p>
        </p:txBody>
      </p:sp>
      <p:sp>
        <p:nvSpPr>
          <p:cNvPr id="7182" name="Text Box 16">
            <a:extLst>
              <a:ext uri="{FF2B5EF4-FFF2-40B4-BE49-F238E27FC236}">
                <a16:creationId xmlns:a16="http://schemas.microsoft.com/office/drawing/2014/main" id="{7C166441-A8C8-44D1-9578-BEA4087EF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46</a:t>
            </a:r>
          </a:p>
        </p:txBody>
      </p:sp>
      <p:sp>
        <p:nvSpPr>
          <p:cNvPr id="7183" name="Text Box 18">
            <a:extLst>
              <a:ext uri="{FF2B5EF4-FFF2-40B4-BE49-F238E27FC236}">
                <a16:creationId xmlns:a16="http://schemas.microsoft.com/office/drawing/2014/main" id="{511268DF-966E-4EC8-A4D8-8883B4281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37</a:t>
            </a:r>
          </a:p>
        </p:txBody>
      </p:sp>
      <p:sp>
        <p:nvSpPr>
          <p:cNvPr id="7184" name="Text Box 21">
            <a:extLst>
              <a:ext uri="{FF2B5EF4-FFF2-40B4-BE49-F238E27FC236}">
                <a16:creationId xmlns:a16="http://schemas.microsoft.com/office/drawing/2014/main" id="{83D339EF-A731-4601-92D7-0D767F545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8763"/>
            <a:ext cx="8856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Arial" panose="020B0604020202020204" pitchFamily="34" charset="0"/>
              </a:rPr>
              <a:t>Median Soil Nitrate following Wheat in 2017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185" name="Text Box 22">
            <a:extLst>
              <a:ext uri="{FF2B5EF4-FFF2-40B4-BE49-F238E27FC236}">
                <a16:creationId xmlns:a16="http://schemas.microsoft.com/office/drawing/2014/main" id="{009FC151-4FC3-4742-93E4-D8642886E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371600"/>
            <a:ext cx="2579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(lb/a 0-24” samples)</a:t>
            </a:r>
          </a:p>
        </p:txBody>
      </p:sp>
      <p:sp>
        <p:nvSpPr>
          <p:cNvPr id="7186" name="Text Box 23">
            <a:extLst>
              <a:ext uri="{FF2B5EF4-FFF2-40B4-BE49-F238E27FC236}">
                <a16:creationId xmlns:a16="http://schemas.microsoft.com/office/drawing/2014/main" id="{1A08EB9B-3A9B-426F-B2A4-703AD8769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47688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28</a:t>
            </a:r>
          </a:p>
        </p:txBody>
      </p:sp>
      <p:sp>
        <p:nvSpPr>
          <p:cNvPr id="7187" name="Text Box 24">
            <a:extLst>
              <a:ext uri="{FF2B5EF4-FFF2-40B4-BE49-F238E27FC236}">
                <a16:creationId xmlns:a16="http://schemas.microsoft.com/office/drawing/2014/main" id="{96E41C0D-BB63-4833-9FCD-95244EC97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650" y="30924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47</a:t>
            </a:r>
          </a:p>
        </p:txBody>
      </p:sp>
      <p:sp>
        <p:nvSpPr>
          <p:cNvPr id="7188" name="TextBox 1">
            <a:extLst>
              <a:ext uri="{FF2B5EF4-FFF2-40B4-BE49-F238E27FC236}">
                <a16:creationId xmlns:a16="http://schemas.microsoft.com/office/drawing/2014/main" id="{47C97EFE-CA38-4652-9E9C-EBF5CB03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3457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Median 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50 samples minimum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214DFBEB-DA2C-4A99-9C1D-26899E43211E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76200" y="1524000"/>
          <a:ext cx="8991600" cy="476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998476" imgH="4761389" progId="Excel.Chart.8">
                  <p:embed/>
                </p:oleObj>
              </mc:Choice>
              <mc:Fallback>
                <p:oleObj name="Chart" r:id="rId2" imgW="8998476" imgH="4761389" progId="Excel.Char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24000"/>
                        <a:ext cx="8991600" cy="476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>
            <a:extLst>
              <a:ext uri="{FF2B5EF4-FFF2-40B4-BE49-F238E27FC236}">
                <a16:creationId xmlns:a16="http://schemas.microsoft.com/office/drawing/2014/main" id="{321C3CF2-CDC9-408B-BC20-CCFE0FED8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3600" b="1" i="1">
                <a:latin typeface="Arial" panose="020B0604020202020204" pitchFamily="34" charset="0"/>
              </a:rPr>
              <a:t>Soil Nitrate Variability Between Fields  </a:t>
            </a:r>
            <a:r>
              <a:rPr lang="en-US" altLang="en-US" sz="3200" b="1" i="1">
                <a:latin typeface="Arial" panose="020B0604020202020204" pitchFamily="34" charset="0"/>
              </a:rPr>
              <a:t>Following “WHEAT” in Montana 2016 &amp; 2017</a:t>
            </a:r>
            <a:endParaRPr lang="en-US" altLang="en-US" sz="3600" b="1" i="1">
              <a:latin typeface="Arial" panose="020B0604020202020204" pitchFamily="34" charset="0"/>
            </a:endParaRPr>
          </a:p>
        </p:txBody>
      </p:sp>
      <p:pic>
        <p:nvPicPr>
          <p:cNvPr id="9220" name="Picture 3">
            <a:extLst>
              <a:ext uri="{FF2B5EF4-FFF2-40B4-BE49-F238E27FC236}">
                <a16:creationId xmlns:a16="http://schemas.microsoft.com/office/drawing/2014/main" id="{0C5B4A69-2E1F-4F3E-9899-115AC01BF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19788"/>
            <a:ext cx="13970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>
            <a:extLst>
              <a:ext uri="{FF2B5EF4-FFF2-40B4-BE49-F238E27FC236}">
                <a16:creationId xmlns:a16="http://schemas.microsoft.com/office/drawing/2014/main" id="{5E5E9840-4270-4E7E-8826-44F9D4207BB0}"/>
              </a:ext>
            </a:extLst>
          </p:cNvPr>
          <p:cNvSpPr>
            <a:spLocks/>
          </p:cNvSpPr>
          <p:nvPr/>
        </p:nvSpPr>
        <p:spPr bwMode="auto">
          <a:xfrm>
            <a:off x="4343400" y="3886200"/>
            <a:ext cx="685800" cy="990600"/>
          </a:xfrm>
          <a:custGeom>
            <a:avLst/>
            <a:gdLst>
              <a:gd name="T0" fmla="*/ 2147483646 w 432"/>
              <a:gd name="T1" fmla="*/ 2147483646 h 624"/>
              <a:gd name="T2" fmla="*/ 0 w 432"/>
              <a:gd name="T3" fmla="*/ 2147483646 h 624"/>
              <a:gd name="T4" fmla="*/ 0 w 432"/>
              <a:gd name="T5" fmla="*/ 2147483646 h 624"/>
              <a:gd name="T6" fmla="*/ 0 w 432"/>
              <a:gd name="T7" fmla="*/ 0 h 624"/>
              <a:gd name="T8" fmla="*/ 2147483646 w 432"/>
              <a:gd name="T9" fmla="*/ 2147483646 h 624"/>
              <a:gd name="T10" fmla="*/ 2147483646 w 432"/>
              <a:gd name="T11" fmla="*/ 2147483646 h 624"/>
              <a:gd name="T12" fmla="*/ 2147483646 w 432"/>
              <a:gd name="T13" fmla="*/ 2147483646 h 624"/>
              <a:gd name="T14" fmla="*/ 2147483646 w 432"/>
              <a:gd name="T15" fmla="*/ 2147483646 h 6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2"/>
              <a:gd name="T25" fmla="*/ 0 h 624"/>
              <a:gd name="T26" fmla="*/ 432 w 432"/>
              <a:gd name="T27" fmla="*/ 624 h 6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2" h="624">
                <a:moveTo>
                  <a:pt x="432" y="624"/>
                </a:moveTo>
                <a:lnTo>
                  <a:pt x="0" y="624"/>
                </a:lnTo>
                <a:lnTo>
                  <a:pt x="0" y="288"/>
                </a:lnTo>
                <a:lnTo>
                  <a:pt x="0" y="0"/>
                </a:lnTo>
                <a:lnTo>
                  <a:pt x="336" y="48"/>
                </a:lnTo>
                <a:lnTo>
                  <a:pt x="384" y="384"/>
                </a:lnTo>
                <a:lnTo>
                  <a:pt x="384" y="480"/>
                </a:lnTo>
                <a:lnTo>
                  <a:pt x="432" y="62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Freeform 3">
            <a:extLst>
              <a:ext uri="{FF2B5EF4-FFF2-40B4-BE49-F238E27FC236}">
                <a16:creationId xmlns:a16="http://schemas.microsoft.com/office/drawing/2014/main" id="{0AA84C97-0563-41DA-B109-4F31DF23CB4E}"/>
              </a:ext>
            </a:extLst>
          </p:cNvPr>
          <p:cNvSpPr>
            <a:spLocks/>
          </p:cNvSpPr>
          <p:nvPr/>
        </p:nvSpPr>
        <p:spPr bwMode="auto">
          <a:xfrm>
            <a:off x="3276600" y="1447800"/>
            <a:ext cx="838200" cy="914400"/>
          </a:xfrm>
          <a:custGeom>
            <a:avLst/>
            <a:gdLst>
              <a:gd name="T0" fmla="*/ 2147483646 w 528"/>
              <a:gd name="T1" fmla="*/ 2147483646 h 576"/>
              <a:gd name="T2" fmla="*/ 2147483646 w 528"/>
              <a:gd name="T3" fmla="*/ 2147483646 h 576"/>
              <a:gd name="T4" fmla="*/ 2147483646 w 528"/>
              <a:gd name="T5" fmla="*/ 2147483646 h 576"/>
              <a:gd name="T6" fmla="*/ 0 w 528"/>
              <a:gd name="T7" fmla="*/ 2147483646 h 576"/>
              <a:gd name="T8" fmla="*/ 2147483646 w 528"/>
              <a:gd name="T9" fmla="*/ 2147483646 h 576"/>
              <a:gd name="T10" fmla="*/ 2147483646 w 528"/>
              <a:gd name="T11" fmla="*/ 0 h 576"/>
              <a:gd name="T12" fmla="*/ 2147483646 w 528"/>
              <a:gd name="T13" fmla="*/ 2147483646 h 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576"/>
              <a:gd name="T23" fmla="*/ 528 w 528"/>
              <a:gd name="T24" fmla="*/ 576 h 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576">
                <a:moveTo>
                  <a:pt x="528" y="528"/>
                </a:moveTo>
                <a:lnTo>
                  <a:pt x="480" y="576"/>
                </a:lnTo>
                <a:lnTo>
                  <a:pt x="144" y="528"/>
                </a:lnTo>
                <a:lnTo>
                  <a:pt x="0" y="384"/>
                </a:lnTo>
                <a:lnTo>
                  <a:pt x="48" y="48"/>
                </a:lnTo>
                <a:lnTo>
                  <a:pt x="240" y="0"/>
                </a:lnTo>
                <a:lnTo>
                  <a:pt x="528" y="52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Freeform 4">
            <a:extLst>
              <a:ext uri="{FF2B5EF4-FFF2-40B4-BE49-F238E27FC236}">
                <a16:creationId xmlns:a16="http://schemas.microsoft.com/office/drawing/2014/main" id="{FD035AEF-79BD-43D7-BA9E-8A20B876C8E4}"/>
              </a:ext>
            </a:extLst>
          </p:cNvPr>
          <p:cNvSpPr>
            <a:spLocks/>
          </p:cNvSpPr>
          <p:nvPr/>
        </p:nvSpPr>
        <p:spPr bwMode="auto">
          <a:xfrm>
            <a:off x="2443163" y="3205163"/>
            <a:ext cx="708025" cy="785812"/>
          </a:xfrm>
          <a:custGeom>
            <a:avLst/>
            <a:gdLst>
              <a:gd name="T0" fmla="*/ 2147483646 w 621"/>
              <a:gd name="T1" fmla="*/ 0 h 723"/>
              <a:gd name="T2" fmla="*/ 2147483646 w 621"/>
              <a:gd name="T3" fmla="*/ 2147483646 h 723"/>
              <a:gd name="T4" fmla="*/ 2147483646 w 621"/>
              <a:gd name="T5" fmla="*/ 2147483646 h 723"/>
              <a:gd name="T6" fmla="*/ 0 w 621"/>
              <a:gd name="T7" fmla="*/ 2147483646 h 723"/>
              <a:gd name="T8" fmla="*/ 2147483646 w 621"/>
              <a:gd name="T9" fmla="*/ 0 h 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1"/>
              <a:gd name="T16" fmla="*/ 0 h 723"/>
              <a:gd name="T17" fmla="*/ 621 w 621"/>
              <a:gd name="T18" fmla="*/ 723 h 7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1" h="723">
                <a:moveTo>
                  <a:pt x="51" y="0"/>
                </a:moveTo>
                <a:lnTo>
                  <a:pt x="621" y="30"/>
                </a:lnTo>
                <a:lnTo>
                  <a:pt x="576" y="675"/>
                </a:lnTo>
                <a:lnTo>
                  <a:pt x="0" y="723"/>
                </a:lnTo>
                <a:lnTo>
                  <a:pt x="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Freeform 5" descr="Sphere">
            <a:extLst>
              <a:ext uri="{FF2B5EF4-FFF2-40B4-BE49-F238E27FC236}">
                <a16:creationId xmlns:a16="http://schemas.microsoft.com/office/drawing/2014/main" id="{9548DDD9-B133-4EBD-BCCE-650B4668067A}"/>
              </a:ext>
            </a:extLst>
          </p:cNvPr>
          <p:cNvSpPr>
            <a:spLocks/>
          </p:cNvSpPr>
          <p:nvPr/>
        </p:nvSpPr>
        <p:spPr bwMode="auto">
          <a:xfrm>
            <a:off x="3100388" y="3233738"/>
            <a:ext cx="601662" cy="704850"/>
          </a:xfrm>
          <a:custGeom>
            <a:avLst/>
            <a:gdLst>
              <a:gd name="T0" fmla="*/ 2147483646 w 528"/>
              <a:gd name="T1" fmla="*/ 0 h 648"/>
              <a:gd name="T2" fmla="*/ 2147483646 w 528"/>
              <a:gd name="T3" fmla="*/ 2147483646 h 648"/>
              <a:gd name="T4" fmla="*/ 2147483646 w 528"/>
              <a:gd name="T5" fmla="*/ 2147483646 h 648"/>
              <a:gd name="T6" fmla="*/ 2147483646 w 528"/>
              <a:gd name="T7" fmla="*/ 2147483646 h 648"/>
              <a:gd name="T8" fmla="*/ 2147483646 w 528"/>
              <a:gd name="T9" fmla="*/ 2147483646 h 648"/>
              <a:gd name="T10" fmla="*/ 0 w 528"/>
              <a:gd name="T11" fmla="*/ 2147483646 h 648"/>
              <a:gd name="T12" fmla="*/ 2147483646 w 528"/>
              <a:gd name="T13" fmla="*/ 0 h 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48"/>
              <a:gd name="T23" fmla="*/ 528 w 528"/>
              <a:gd name="T24" fmla="*/ 648 h 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48">
                <a:moveTo>
                  <a:pt x="48" y="0"/>
                </a:moveTo>
                <a:lnTo>
                  <a:pt x="528" y="24"/>
                </a:lnTo>
                <a:lnTo>
                  <a:pt x="528" y="552"/>
                </a:lnTo>
                <a:lnTo>
                  <a:pt x="480" y="552"/>
                </a:lnTo>
                <a:lnTo>
                  <a:pt x="144" y="648"/>
                </a:lnTo>
                <a:lnTo>
                  <a:pt x="0" y="648"/>
                </a:lnTo>
                <a:lnTo>
                  <a:pt x="48" y="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Freeform 6">
            <a:extLst>
              <a:ext uri="{FF2B5EF4-FFF2-40B4-BE49-F238E27FC236}">
                <a16:creationId xmlns:a16="http://schemas.microsoft.com/office/drawing/2014/main" id="{EC646C24-0F73-4507-B620-7D3FE897DC78}"/>
              </a:ext>
            </a:extLst>
          </p:cNvPr>
          <p:cNvSpPr>
            <a:spLocks/>
          </p:cNvSpPr>
          <p:nvPr/>
        </p:nvSpPr>
        <p:spPr bwMode="auto">
          <a:xfrm>
            <a:off x="3702050" y="3260725"/>
            <a:ext cx="546100" cy="574675"/>
          </a:xfrm>
          <a:custGeom>
            <a:avLst/>
            <a:gdLst>
              <a:gd name="T0" fmla="*/ 0 w 480"/>
              <a:gd name="T1" fmla="*/ 0 h 528"/>
              <a:gd name="T2" fmla="*/ 2147483646 w 480"/>
              <a:gd name="T3" fmla="*/ 0 h 528"/>
              <a:gd name="T4" fmla="*/ 2147483646 w 480"/>
              <a:gd name="T5" fmla="*/ 2147483646 h 528"/>
              <a:gd name="T6" fmla="*/ 0 w 480"/>
              <a:gd name="T7" fmla="*/ 2147483646 h 528"/>
              <a:gd name="T8" fmla="*/ 0 w 480"/>
              <a:gd name="T9" fmla="*/ 0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28"/>
              <a:gd name="T17" fmla="*/ 480 w 48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28">
                <a:moveTo>
                  <a:pt x="0" y="0"/>
                </a:moveTo>
                <a:lnTo>
                  <a:pt x="480" y="0"/>
                </a:lnTo>
                <a:lnTo>
                  <a:pt x="480" y="480"/>
                </a:lnTo>
                <a:lnTo>
                  <a:pt x="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Freeform 7">
            <a:extLst>
              <a:ext uri="{FF2B5EF4-FFF2-40B4-BE49-F238E27FC236}">
                <a16:creationId xmlns:a16="http://schemas.microsoft.com/office/drawing/2014/main" id="{D67B9035-4FF9-4B78-8A0F-2FA665587513}"/>
              </a:ext>
            </a:extLst>
          </p:cNvPr>
          <p:cNvSpPr>
            <a:spLocks/>
          </p:cNvSpPr>
          <p:nvPr/>
        </p:nvSpPr>
        <p:spPr bwMode="auto">
          <a:xfrm>
            <a:off x="4248150" y="3260725"/>
            <a:ext cx="604838" cy="730250"/>
          </a:xfrm>
          <a:custGeom>
            <a:avLst/>
            <a:gdLst>
              <a:gd name="T0" fmla="*/ 0 w 531"/>
              <a:gd name="T1" fmla="*/ 0 h 672"/>
              <a:gd name="T2" fmla="*/ 2147483646 w 531"/>
              <a:gd name="T3" fmla="*/ 0 h 672"/>
              <a:gd name="T4" fmla="*/ 2147483646 w 531"/>
              <a:gd name="T5" fmla="*/ 2147483646 h 672"/>
              <a:gd name="T6" fmla="*/ 2147483646 w 531"/>
              <a:gd name="T7" fmla="*/ 2147483646 h 672"/>
              <a:gd name="T8" fmla="*/ 2147483646 w 531"/>
              <a:gd name="T9" fmla="*/ 2147483646 h 672"/>
              <a:gd name="T10" fmla="*/ 2147483646 w 531"/>
              <a:gd name="T11" fmla="*/ 2147483646 h 672"/>
              <a:gd name="T12" fmla="*/ 2147483646 w 531"/>
              <a:gd name="T13" fmla="*/ 2147483646 h 672"/>
              <a:gd name="T14" fmla="*/ 2147483646 w 531"/>
              <a:gd name="T15" fmla="*/ 2147483646 h 672"/>
              <a:gd name="T16" fmla="*/ 2147483646 w 531"/>
              <a:gd name="T17" fmla="*/ 2147483646 h 672"/>
              <a:gd name="T18" fmla="*/ 2147483646 w 531"/>
              <a:gd name="T19" fmla="*/ 2147483646 h 672"/>
              <a:gd name="T20" fmla="*/ 2147483646 w 531"/>
              <a:gd name="T21" fmla="*/ 2147483646 h 672"/>
              <a:gd name="T22" fmla="*/ 0 w 531"/>
              <a:gd name="T23" fmla="*/ 2147483646 h 672"/>
              <a:gd name="T24" fmla="*/ 0 w 531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31"/>
              <a:gd name="T40" fmla="*/ 0 h 672"/>
              <a:gd name="T41" fmla="*/ 531 w 531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31" h="672">
                <a:moveTo>
                  <a:pt x="0" y="0"/>
                </a:moveTo>
                <a:lnTo>
                  <a:pt x="432" y="0"/>
                </a:lnTo>
                <a:lnTo>
                  <a:pt x="480" y="192"/>
                </a:lnTo>
                <a:cubicBezTo>
                  <a:pt x="446" y="199"/>
                  <a:pt x="458" y="210"/>
                  <a:pt x="448" y="240"/>
                </a:cubicBezTo>
                <a:cubicBezTo>
                  <a:pt x="443" y="321"/>
                  <a:pt x="440" y="326"/>
                  <a:pt x="448" y="428"/>
                </a:cubicBezTo>
                <a:cubicBezTo>
                  <a:pt x="449" y="441"/>
                  <a:pt x="459" y="470"/>
                  <a:pt x="464" y="484"/>
                </a:cubicBezTo>
                <a:cubicBezTo>
                  <a:pt x="465" y="488"/>
                  <a:pt x="468" y="496"/>
                  <a:pt x="468" y="496"/>
                </a:cubicBezTo>
                <a:cubicBezTo>
                  <a:pt x="472" y="550"/>
                  <a:pt x="477" y="571"/>
                  <a:pt x="508" y="612"/>
                </a:cubicBezTo>
                <a:cubicBezTo>
                  <a:pt x="518" y="642"/>
                  <a:pt x="503" y="606"/>
                  <a:pt x="524" y="632"/>
                </a:cubicBezTo>
                <a:cubicBezTo>
                  <a:pt x="531" y="641"/>
                  <a:pt x="528" y="667"/>
                  <a:pt x="528" y="672"/>
                </a:cubicBezTo>
                <a:lnTo>
                  <a:pt x="96" y="624"/>
                </a:lnTo>
                <a:lnTo>
                  <a:pt x="0" y="48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Freeform 8">
            <a:extLst>
              <a:ext uri="{FF2B5EF4-FFF2-40B4-BE49-F238E27FC236}">
                <a16:creationId xmlns:a16="http://schemas.microsoft.com/office/drawing/2014/main" id="{A0CB6689-5731-40DF-AA11-D8C135FBD0FE}"/>
              </a:ext>
            </a:extLst>
          </p:cNvPr>
          <p:cNvSpPr>
            <a:spLocks/>
          </p:cNvSpPr>
          <p:nvPr/>
        </p:nvSpPr>
        <p:spPr bwMode="auto">
          <a:xfrm>
            <a:off x="3646488" y="3783013"/>
            <a:ext cx="765175" cy="1044575"/>
          </a:xfrm>
          <a:custGeom>
            <a:avLst/>
            <a:gdLst>
              <a:gd name="T0" fmla="*/ 0 w 672"/>
              <a:gd name="T1" fmla="*/ 2147483646 h 960"/>
              <a:gd name="T2" fmla="*/ 2147483646 w 672"/>
              <a:gd name="T3" fmla="*/ 0 h 960"/>
              <a:gd name="T4" fmla="*/ 2147483646 w 672"/>
              <a:gd name="T5" fmla="*/ 2147483646 h 960"/>
              <a:gd name="T6" fmla="*/ 2147483646 w 672"/>
              <a:gd name="T7" fmla="*/ 2147483646 h 960"/>
              <a:gd name="T8" fmla="*/ 2147483646 w 672"/>
              <a:gd name="T9" fmla="*/ 2147483646 h 960"/>
              <a:gd name="T10" fmla="*/ 2147483646 w 672"/>
              <a:gd name="T11" fmla="*/ 2147483646 h 960"/>
              <a:gd name="T12" fmla="*/ 2147483646 w 672"/>
              <a:gd name="T13" fmla="*/ 2147483646 h 960"/>
              <a:gd name="T14" fmla="*/ 0 w 672"/>
              <a:gd name="T15" fmla="*/ 2147483646 h 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60"/>
              <a:gd name="T26" fmla="*/ 672 w 672"/>
              <a:gd name="T27" fmla="*/ 960 h 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60">
                <a:moveTo>
                  <a:pt x="0" y="48"/>
                </a:moveTo>
                <a:lnTo>
                  <a:pt x="528" y="0"/>
                </a:lnTo>
                <a:lnTo>
                  <a:pt x="624" y="144"/>
                </a:lnTo>
                <a:lnTo>
                  <a:pt x="672" y="144"/>
                </a:lnTo>
                <a:lnTo>
                  <a:pt x="624" y="576"/>
                </a:lnTo>
                <a:lnTo>
                  <a:pt x="624" y="960"/>
                </a:lnTo>
                <a:lnTo>
                  <a:pt x="192" y="960"/>
                </a:lnTo>
                <a:lnTo>
                  <a:pt x="0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Freeform 9">
            <a:extLst>
              <a:ext uri="{FF2B5EF4-FFF2-40B4-BE49-F238E27FC236}">
                <a16:creationId xmlns:a16="http://schemas.microsoft.com/office/drawing/2014/main" id="{6A4D2559-F55A-4A91-922D-B32E19EECACE}"/>
              </a:ext>
            </a:extLst>
          </p:cNvPr>
          <p:cNvSpPr>
            <a:spLocks/>
          </p:cNvSpPr>
          <p:nvPr/>
        </p:nvSpPr>
        <p:spPr bwMode="auto">
          <a:xfrm>
            <a:off x="3209925" y="3835400"/>
            <a:ext cx="655638" cy="992188"/>
          </a:xfrm>
          <a:custGeom>
            <a:avLst/>
            <a:gdLst>
              <a:gd name="T0" fmla="*/ 2147483646 w 576"/>
              <a:gd name="T1" fmla="*/ 2147483646 h 912"/>
              <a:gd name="T2" fmla="*/ 2147483646 w 576"/>
              <a:gd name="T3" fmla="*/ 0 h 912"/>
              <a:gd name="T4" fmla="*/ 2147483646 w 576"/>
              <a:gd name="T5" fmla="*/ 2147483646 h 912"/>
              <a:gd name="T6" fmla="*/ 0 w 576"/>
              <a:gd name="T7" fmla="*/ 2147483646 h 912"/>
              <a:gd name="T8" fmla="*/ 2147483646 w 576"/>
              <a:gd name="T9" fmla="*/ 2147483646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912"/>
              <a:gd name="T17" fmla="*/ 576 w 576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912">
                <a:moveTo>
                  <a:pt x="48" y="96"/>
                </a:moveTo>
                <a:lnTo>
                  <a:pt x="384" y="0"/>
                </a:lnTo>
                <a:lnTo>
                  <a:pt x="576" y="912"/>
                </a:lnTo>
                <a:lnTo>
                  <a:pt x="0" y="864"/>
                </a:lnTo>
                <a:lnTo>
                  <a:pt x="48" y="9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Freeform 10">
            <a:extLst>
              <a:ext uri="{FF2B5EF4-FFF2-40B4-BE49-F238E27FC236}">
                <a16:creationId xmlns:a16="http://schemas.microsoft.com/office/drawing/2014/main" id="{C053D4C5-4AD2-43B5-8620-65080254615A}"/>
              </a:ext>
            </a:extLst>
          </p:cNvPr>
          <p:cNvSpPr>
            <a:spLocks/>
          </p:cNvSpPr>
          <p:nvPr/>
        </p:nvSpPr>
        <p:spPr bwMode="auto">
          <a:xfrm>
            <a:off x="2389188" y="3938588"/>
            <a:ext cx="874712" cy="836612"/>
          </a:xfrm>
          <a:custGeom>
            <a:avLst/>
            <a:gdLst>
              <a:gd name="T0" fmla="*/ 2147483646 w 768"/>
              <a:gd name="T1" fmla="*/ 2147483646 h 768"/>
              <a:gd name="T2" fmla="*/ 2147483646 w 768"/>
              <a:gd name="T3" fmla="*/ 0 h 768"/>
              <a:gd name="T4" fmla="*/ 2147483646 w 768"/>
              <a:gd name="T5" fmla="*/ 0 h 768"/>
              <a:gd name="T6" fmla="*/ 2147483646 w 768"/>
              <a:gd name="T7" fmla="*/ 2147483646 h 768"/>
              <a:gd name="T8" fmla="*/ 0 w 768"/>
              <a:gd name="T9" fmla="*/ 2147483646 h 768"/>
              <a:gd name="T10" fmla="*/ 2147483646 w 768"/>
              <a:gd name="T11" fmla="*/ 2147483646 h 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768"/>
              <a:gd name="T20" fmla="*/ 768 w 768"/>
              <a:gd name="T21" fmla="*/ 768 h 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768">
                <a:moveTo>
                  <a:pt x="48" y="48"/>
                </a:moveTo>
                <a:lnTo>
                  <a:pt x="624" y="0"/>
                </a:lnTo>
                <a:lnTo>
                  <a:pt x="768" y="0"/>
                </a:lnTo>
                <a:lnTo>
                  <a:pt x="720" y="768"/>
                </a:lnTo>
                <a:lnTo>
                  <a:pt x="0" y="720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Freeform 11">
            <a:extLst>
              <a:ext uri="{FF2B5EF4-FFF2-40B4-BE49-F238E27FC236}">
                <a16:creationId xmlns:a16="http://schemas.microsoft.com/office/drawing/2014/main" id="{6CFCCBA6-2FD9-428E-83A9-C9BF8C28AA63}"/>
              </a:ext>
            </a:extLst>
          </p:cNvPr>
          <p:cNvSpPr>
            <a:spLocks/>
          </p:cNvSpPr>
          <p:nvPr/>
        </p:nvSpPr>
        <p:spPr bwMode="auto">
          <a:xfrm>
            <a:off x="2279650" y="4722813"/>
            <a:ext cx="765175" cy="1566862"/>
          </a:xfrm>
          <a:custGeom>
            <a:avLst/>
            <a:gdLst>
              <a:gd name="T0" fmla="*/ 2147483646 w 672"/>
              <a:gd name="T1" fmla="*/ 0 h 1440"/>
              <a:gd name="T2" fmla="*/ 2147483646 w 672"/>
              <a:gd name="T3" fmla="*/ 0 h 1440"/>
              <a:gd name="T4" fmla="*/ 2147483646 w 672"/>
              <a:gd name="T5" fmla="*/ 2147483646 h 1440"/>
              <a:gd name="T6" fmla="*/ 2147483646 w 672"/>
              <a:gd name="T7" fmla="*/ 2147483646 h 1440"/>
              <a:gd name="T8" fmla="*/ 0 w 672"/>
              <a:gd name="T9" fmla="*/ 2147483646 h 1440"/>
              <a:gd name="T10" fmla="*/ 2147483646 w 672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440"/>
              <a:gd name="T20" fmla="*/ 672 w 672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440">
                <a:moveTo>
                  <a:pt x="96" y="0"/>
                </a:moveTo>
                <a:lnTo>
                  <a:pt x="480" y="0"/>
                </a:lnTo>
                <a:lnTo>
                  <a:pt x="672" y="672"/>
                </a:lnTo>
                <a:lnTo>
                  <a:pt x="624" y="1440"/>
                </a:lnTo>
                <a:lnTo>
                  <a:pt x="0" y="1392"/>
                </a:lnTo>
                <a:lnTo>
                  <a:pt x="9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Freeform 12">
            <a:extLst>
              <a:ext uri="{FF2B5EF4-FFF2-40B4-BE49-F238E27FC236}">
                <a16:creationId xmlns:a16="http://schemas.microsoft.com/office/drawing/2014/main" id="{8CE4A7C7-7C98-49C9-AB5F-401F3D975BEA}"/>
              </a:ext>
            </a:extLst>
          </p:cNvPr>
          <p:cNvSpPr>
            <a:spLocks/>
          </p:cNvSpPr>
          <p:nvPr/>
        </p:nvSpPr>
        <p:spPr bwMode="auto">
          <a:xfrm>
            <a:off x="2819400" y="4724400"/>
            <a:ext cx="820738" cy="731838"/>
          </a:xfrm>
          <a:custGeom>
            <a:avLst/>
            <a:gdLst>
              <a:gd name="T0" fmla="*/ 0 w 720"/>
              <a:gd name="T1" fmla="*/ 0 h 672"/>
              <a:gd name="T2" fmla="*/ 2147483646 w 720"/>
              <a:gd name="T3" fmla="*/ 2147483646 h 672"/>
              <a:gd name="T4" fmla="*/ 2147483646 w 720"/>
              <a:gd name="T5" fmla="*/ 2147483646 h 672"/>
              <a:gd name="T6" fmla="*/ 2147483646 w 720"/>
              <a:gd name="T7" fmla="*/ 2147483646 h 672"/>
              <a:gd name="T8" fmla="*/ 0 w 720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72"/>
              <a:gd name="T17" fmla="*/ 720 w 720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72">
                <a:moveTo>
                  <a:pt x="0" y="0"/>
                </a:moveTo>
                <a:lnTo>
                  <a:pt x="720" y="48"/>
                </a:lnTo>
                <a:lnTo>
                  <a:pt x="672" y="624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Freeform 13">
            <a:extLst>
              <a:ext uri="{FF2B5EF4-FFF2-40B4-BE49-F238E27FC236}">
                <a16:creationId xmlns:a16="http://schemas.microsoft.com/office/drawing/2014/main" id="{78AE99D2-D7D1-44D1-8A44-18F3B0B75464}"/>
              </a:ext>
            </a:extLst>
          </p:cNvPr>
          <p:cNvSpPr>
            <a:spLocks/>
          </p:cNvSpPr>
          <p:nvPr/>
        </p:nvSpPr>
        <p:spPr bwMode="auto">
          <a:xfrm>
            <a:off x="3592513" y="4775200"/>
            <a:ext cx="711200" cy="679450"/>
          </a:xfrm>
          <a:custGeom>
            <a:avLst/>
            <a:gdLst>
              <a:gd name="T0" fmla="*/ 2147483646 w 624"/>
              <a:gd name="T1" fmla="*/ 0 h 624"/>
              <a:gd name="T2" fmla="*/ 2147483646 w 624"/>
              <a:gd name="T3" fmla="*/ 2147483646 h 624"/>
              <a:gd name="T4" fmla="*/ 2147483646 w 624"/>
              <a:gd name="T5" fmla="*/ 2147483646 h 624"/>
              <a:gd name="T6" fmla="*/ 0 w 624"/>
              <a:gd name="T7" fmla="*/ 2147483646 h 624"/>
              <a:gd name="T8" fmla="*/ 2147483646 w 624"/>
              <a:gd name="T9" fmla="*/ 0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624"/>
              <a:gd name="T17" fmla="*/ 624 w 624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624">
                <a:moveTo>
                  <a:pt x="48" y="0"/>
                </a:moveTo>
                <a:lnTo>
                  <a:pt x="624" y="48"/>
                </a:lnTo>
                <a:lnTo>
                  <a:pt x="576" y="624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Freeform 14">
            <a:extLst>
              <a:ext uri="{FF2B5EF4-FFF2-40B4-BE49-F238E27FC236}">
                <a16:creationId xmlns:a16="http://schemas.microsoft.com/office/drawing/2014/main" id="{0B89331A-F6D8-4F61-BECE-13B88DFFE4D9}"/>
              </a:ext>
            </a:extLst>
          </p:cNvPr>
          <p:cNvSpPr>
            <a:spLocks/>
          </p:cNvSpPr>
          <p:nvPr/>
        </p:nvSpPr>
        <p:spPr bwMode="auto">
          <a:xfrm>
            <a:off x="4248150" y="4827588"/>
            <a:ext cx="720725" cy="627062"/>
          </a:xfrm>
          <a:custGeom>
            <a:avLst/>
            <a:gdLst>
              <a:gd name="T0" fmla="*/ 2147483646 w 632"/>
              <a:gd name="T1" fmla="*/ 0 h 576"/>
              <a:gd name="T2" fmla="*/ 2147483646 w 632"/>
              <a:gd name="T3" fmla="*/ 2147483646 h 576"/>
              <a:gd name="T4" fmla="*/ 2147483646 w 632"/>
              <a:gd name="T5" fmla="*/ 2147483646 h 576"/>
              <a:gd name="T6" fmla="*/ 2147483646 w 632"/>
              <a:gd name="T7" fmla="*/ 2147483646 h 576"/>
              <a:gd name="T8" fmla="*/ 2147483646 w 632"/>
              <a:gd name="T9" fmla="*/ 2147483646 h 576"/>
              <a:gd name="T10" fmla="*/ 2147483646 w 632"/>
              <a:gd name="T11" fmla="*/ 2147483646 h 576"/>
              <a:gd name="T12" fmla="*/ 2147483646 w 632"/>
              <a:gd name="T13" fmla="*/ 2147483646 h 576"/>
              <a:gd name="T14" fmla="*/ 2147483646 w 632"/>
              <a:gd name="T15" fmla="*/ 2147483646 h 576"/>
              <a:gd name="T16" fmla="*/ 2147483646 w 632"/>
              <a:gd name="T17" fmla="*/ 2147483646 h 576"/>
              <a:gd name="T18" fmla="*/ 2147483646 w 632"/>
              <a:gd name="T19" fmla="*/ 2147483646 h 576"/>
              <a:gd name="T20" fmla="*/ 0 w 632"/>
              <a:gd name="T21" fmla="*/ 2147483646 h 576"/>
              <a:gd name="T22" fmla="*/ 2147483646 w 632"/>
              <a:gd name="T23" fmla="*/ 0 h 57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2"/>
              <a:gd name="T37" fmla="*/ 0 h 576"/>
              <a:gd name="T38" fmla="*/ 632 w 632"/>
              <a:gd name="T39" fmla="*/ 576 h 57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2" h="576">
                <a:moveTo>
                  <a:pt x="48" y="0"/>
                </a:moveTo>
                <a:lnTo>
                  <a:pt x="618" y="36"/>
                </a:lnTo>
                <a:cubicBezTo>
                  <a:pt x="611" y="37"/>
                  <a:pt x="622" y="40"/>
                  <a:pt x="618" y="45"/>
                </a:cubicBezTo>
                <a:cubicBezTo>
                  <a:pt x="613" y="51"/>
                  <a:pt x="603" y="68"/>
                  <a:pt x="600" y="76"/>
                </a:cubicBezTo>
                <a:cubicBezTo>
                  <a:pt x="597" y="84"/>
                  <a:pt x="592" y="92"/>
                  <a:pt x="588" y="100"/>
                </a:cubicBezTo>
                <a:cubicBezTo>
                  <a:pt x="578" y="120"/>
                  <a:pt x="553" y="143"/>
                  <a:pt x="536" y="160"/>
                </a:cubicBezTo>
                <a:cubicBezTo>
                  <a:pt x="521" y="206"/>
                  <a:pt x="526" y="228"/>
                  <a:pt x="568" y="256"/>
                </a:cubicBezTo>
                <a:cubicBezTo>
                  <a:pt x="577" y="282"/>
                  <a:pt x="596" y="287"/>
                  <a:pt x="615" y="306"/>
                </a:cubicBezTo>
                <a:cubicBezTo>
                  <a:pt x="621" y="312"/>
                  <a:pt x="632" y="328"/>
                  <a:pt x="632" y="328"/>
                </a:cubicBezTo>
                <a:lnTo>
                  <a:pt x="624" y="576"/>
                </a:lnTo>
                <a:lnTo>
                  <a:pt x="0" y="576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Freeform 15">
            <a:extLst>
              <a:ext uri="{FF2B5EF4-FFF2-40B4-BE49-F238E27FC236}">
                <a16:creationId xmlns:a16="http://schemas.microsoft.com/office/drawing/2014/main" id="{F7EBDEBE-B722-408A-8A14-7255AC1B0E93}"/>
              </a:ext>
            </a:extLst>
          </p:cNvPr>
          <p:cNvSpPr>
            <a:spLocks/>
          </p:cNvSpPr>
          <p:nvPr/>
        </p:nvSpPr>
        <p:spPr bwMode="auto">
          <a:xfrm>
            <a:off x="2990850" y="5402263"/>
            <a:ext cx="711200" cy="939800"/>
          </a:xfrm>
          <a:custGeom>
            <a:avLst/>
            <a:gdLst>
              <a:gd name="T0" fmla="*/ 2147483646 w 624"/>
              <a:gd name="T1" fmla="*/ 2147483646 h 864"/>
              <a:gd name="T2" fmla="*/ 2147483646 w 624"/>
              <a:gd name="T3" fmla="*/ 0 h 864"/>
              <a:gd name="T4" fmla="*/ 2147483646 w 624"/>
              <a:gd name="T5" fmla="*/ 0 h 864"/>
              <a:gd name="T6" fmla="*/ 2147483646 w 624"/>
              <a:gd name="T7" fmla="*/ 2147483646 h 864"/>
              <a:gd name="T8" fmla="*/ 0 w 624"/>
              <a:gd name="T9" fmla="*/ 2147483646 h 864"/>
              <a:gd name="T10" fmla="*/ 2147483646 w 624"/>
              <a:gd name="T11" fmla="*/ 2147483646 h 8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864"/>
              <a:gd name="T20" fmla="*/ 624 w 624"/>
              <a:gd name="T21" fmla="*/ 864 h 8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864">
                <a:moveTo>
                  <a:pt x="48" y="48"/>
                </a:moveTo>
                <a:lnTo>
                  <a:pt x="528" y="0"/>
                </a:lnTo>
                <a:lnTo>
                  <a:pt x="624" y="0"/>
                </a:lnTo>
                <a:lnTo>
                  <a:pt x="576" y="864"/>
                </a:lnTo>
                <a:lnTo>
                  <a:pt x="0" y="816"/>
                </a:lnTo>
                <a:lnTo>
                  <a:pt x="48" y="4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Freeform 16">
            <a:extLst>
              <a:ext uri="{FF2B5EF4-FFF2-40B4-BE49-F238E27FC236}">
                <a16:creationId xmlns:a16="http://schemas.microsoft.com/office/drawing/2014/main" id="{C47E4958-98A5-4009-960B-68DDB882953C}"/>
              </a:ext>
            </a:extLst>
          </p:cNvPr>
          <p:cNvSpPr>
            <a:spLocks/>
          </p:cNvSpPr>
          <p:nvPr/>
        </p:nvSpPr>
        <p:spPr bwMode="auto">
          <a:xfrm>
            <a:off x="3646488" y="5402263"/>
            <a:ext cx="765175" cy="1062037"/>
          </a:xfrm>
          <a:custGeom>
            <a:avLst/>
            <a:gdLst>
              <a:gd name="T0" fmla="*/ 2147483646 w 672"/>
              <a:gd name="T1" fmla="*/ 0 h 976"/>
              <a:gd name="T2" fmla="*/ 2147483646 w 672"/>
              <a:gd name="T3" fmla="*/ 2147483646 h 976"/>
              <a:gd name="T4" fmla="*/ 2147483646 w 672"/>
              <a:gd name="T5" fmla="*/ 2147483646 h 976"/>
              <a:gd name="T6" fmla="*/ 2147483646 w 672"/>
              <a:gd name="T7" fmla="*/ 2147483646 h 976"/>
              <a:gd name="T8" fmla="*/ 2147483646 w 672"/>
              <a:gd name="T9" fmla="*/ 2147483646 h 976"/>
              <a:gd name="T10" fmla="*/ 2147483646 w 672"/>
              <a:gd name="T11" fmla="*/ 2147483646 h 976"/>
              <a:gd name="T12" fmla="*/ 0 w 672"/>
              <a:gd name="T13" fmla="*/ 2147483646 h 976"/>
              <a:gd name="T14" fmla="*/ 2147483646 w 672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976"/>
              <a:gd name="T26" fmla="*/ 672 w 672"/>
              <a:gd name="T27" fmla="*/ 976 h 9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976">
                <a:moveTo>
                  <a:pt x="48" y="0"/>
                </a:moveTo>
                <a:lnTo>
                  <a:pt x="528" y="48"/>
                </a:lnTo>
                <a:lnTo>
                  <a:pt x="672" y="48"/>
                </a:lnTo>
                <a:lnTo>
                  <a:pt x="672" y="960"/>
                </a:lnTo>
                <a:cubicBezTo>
                  <a:pt x="625" y="976"/>
                  <a:pt x="597" y="971"/>
                  <a:pt x="544" y="968"/>
                </a:cubicBezTo>
                <a:cubicBezTo>
                  <a:pt x="541" y="944"/>
                  <a:pt x="532" y="920"/>
                  <a:pt x="532" y="896"/>
                </a:cubicBezTo>
                <a:lnTo>
                  <a:pt x="0" y="864"/>
                </a:lnTo>
                <a:lnTo>
                  <a:pt x="48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Freeform 17">
            <a:extLst>
              <a:ext uri="{FF2B5EF4-FFF2-40B4-BE49-F238E27FC236}">
                <a16:creationId xmlns:a16="http://schemas.microsoft.com/office/drawing/2014/main" id="{C12B253F-2B4F-42E1-8A99-B7767529354E}"/>
              </a:ext>
            </a:extLst>
          </p:cNvPr>
          <p:cNvSpPr>
            <a:spLocks/>
          </p:cNvSpPr>
          <p:nvPr/>
        </p:nvSpPr>
        <p:spPr bwMode="auto">
          <a:xfrm>
            <a:off x="4411663" y="5454650"/>
            <a:ext cx="601662" cy="1250950"/>
          </a:xfrm>
          <a:custGeom>
            <a:avLst/>
            <a:gdLst>
              <a:gd name="T0" fmla="*/ 0 w 528"/>
              <a:gd name="T1" fmla="*/ 0 h 1150"/>
              <a:gd name="T2" fmla="*/ 2147483646 w 528"/>
              <a:gd name="T3" fmla="*/ 0 h 1150"/>
              <a:gd name="T4" fmla="*/ 2147483646 w 528"/>
              <a:gd name="T5" fmla="*/ 2147483646 h 1150"/>
              <a:gd name="T6" fmla="*/ 2147483646 w 528"/>
              <a:gd name="T7" fmla="*/ 2147483646 h 1150"/>
              <a:gd name="T8" fmla="*/ 2147483646 w 528"/>
              <a:gd name="T9" fmla="*/ 2147483646 h 1150"/>
              <a:gd name="T10" fmla="*/ 2147483646 w 528"/>
              <a:gd name="T11" fmla="*/ 2147483646 h 1150"/>
              <a:gd name="T12" fmla="*/ 2147483646 w 528"/>
              <a:gd name="T13" fmla="*/ 2147483646 h 1150"/>
              <a:gd name="T14" fmla="*/ 2147483646 w 528"/>
              <a:gd name="T15" fmla="*/ 2147483646 h 1150"/>
              <a:gd name="T16" fmla="*/ 2147483646 w 528"/>
              <a:gd name="T17" fmla="*/ 2147483646 h 1150"/>
              <a:gd name="T18" fmla="*/ 2147483646 w 528"/>
              <a:gd name="T19" fmla="*/ 2147483646 h 1150"/>
              <a:gd name="T20" fmla="*/ 2147483646 w 528"/>
              <a:gd name="T21" fmla="*/ 2147483646 h 1150"/>
              <a:gd name="T22" fmla="*/ 2147483646 w 528"/>
              <a:gd name="T23" fmla="*/ 2147483646 h 1150"/>
              <a:gd name="T24" fmla="*/ 2147483646 w 528"/>
              <a:gd name="T25" fmla="*/ 2147483646 h 1150"/>
              <a:gd name="T26" fmla="*/ 2147483646 w 528"/>
              <a:gd name="T27" fmla="*/ 2147483646 h 1150"/>
              <a:gd name="T28" fmla="*/ 2147483646 w 528"/>
              <a:gd name="T29" fmla="*/ 2147483646 h 1150"/>
              <a:gd name="T30" fmla="*/ 2147483646 w 528"/>
              <a:gd name="T31" fmla="*/ 2147483646 h 1150"/>
              <a:gd name="T32" fmla="*/ 2147483646 w 528"/>
              <a:gd name="T33" fmla="*/ 2147483646 h 1150"/>
              <a:gd name="T34" fmla="*/ 2147483646 w 528"/>
              <a:gd name="T35" fmla="*/ 2147483646 h 1150"/>
              <a:gd name="T36" fmla="*/ 2147483646 w 528"/>
              <a:gd name="T37" fmla="*/ 2147483646 h 1150"/>
              <a:gd name="T38" fmla="*/ 2147483646 w 528"/>
              <a:gd name="T39" fmla="*/ 2147483646 h 1150"/>
              <a:gd name="T40" fmla="*/ 0 w 528"/>
              <a:gd name="T41" fmla="*/ 2147483646 h 1150"/>
              <a:gd name="T42" fmla="*/ 0 w 528"/>
              <a:gd name="T43" fmla="*/ 0 h 1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28"/>
              <a:gd name="T67" fmla="*/ 0 h 1150"/>
              <a:gd name="T68" fmla="*/ 528 w 528"/>
              <a:gd name="T69" fmla="*/ 1150 h 115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28" h="1150">
                <a:moveTo>
                  <a:pt x="0" y="0"/>
                </a:moveTo>
                <a:lnTo>
                  <a:pt x="480" y="0"/>
                </a:lnTo>
                <a:lnTo>
                  <a:pt x="480" y="624"/>
                </a:lnTo>
                <a:lnTo>
                  <a:pt x="480" y="672"/>
                </a:lnTo>
                <a:lnTo>
                  <a:pt x="480" y="720"/>
                </a:lnTo>
                <a:lnTo>
                  <a:pt x="480" y="768"/>
                </a:lnTo>
                <a:lnTo>
                  <a:pt x="528" y="816"/>
                </a:lnTo>
                <a:cubicBezTo>
                  <a:pt x="517" y="829"/>
                  <a:pt x="500" y="840"/>
                  <a:pt x="496" y="856"/>
                </a:cubicBezTo>
                <a:cubicBezTo>
                  <a:pt x="487" y="888"/>
                  <a:pt x="492" y="905"/>
                  <a:pt x="472" y="932"/>
                </a:cubicBezTo>
                <a:cubicBezTo>
                  <a:pt x="453" y="990"/>
                  <a:pt x="463" y="1054"/>
                  <a:pt x="496" y="1104"/>
                </a:cubicBezTo>
                <a:cubicBezTo>
                  <a:pt x="505" y="1150"/>
                  <a:pt x="483" y="1117"/>
                  <a:pt x="456" y="1108"/>
                </a:cubicBezTo>
                <a:cubicBezTo>
                  <a:pt x="440" y="1092"/>
                  <a:pt x="420" y="1080"/>
                  <a:pt x="404" y="1064"/>
                </a:cubicBezTo>
                <a:cubicBezTo>
                  <a:pt x="393" y="1053"/>
                  <a:pt x="387" y="1032"/>
                  <a:pt x="372" y="1024"/>
                </a:cubicBezTo>
                <a:cubicBezTo>
                  <a:pt x="350" y="1012"/>
                  <a:pt x="325" y="1010"/>
                  <a:pt x="304" y="996"/>
                </a:cubicBezTo>
                <a:cubicBezTo>
                  <a:pt x="287" y="971"/>
                  <a:pt x="268" y="968"/>
                  <a:pt x="240" y="960"/>
                </a:cubicBezTo>
                <a:cubicBezTo>
                  <a:pt x="225" y="961"/>
                  <a:pt x="209" y="958"/>
                  <a:pt x="196" y="964"/>
                </a:cubicBezTo>
                <a:cubicBezTo>
                  <a:pt x="196" y="964"/>
                  <a:pt x="176" y="994"/>
                  <a:pt x="172" y="1000"/>
                </a:cubicBezTo>
                <a:cubicBezTo>
                  <a:pt x="169" y="1004"/>
                  <a:pt x="164" y="1012"/>
                  <a:pt x="164" y="1012"/>
                </a:cubicBezTo>
                <a:cubicBezTo>
                  <a:pt x="136" y="1011"/>
                  <a:pt x="108" y="1013"/>
                  <a:pt x="80" y="1008"/>
                </a:cubicBezTo>
                <a:cubicBezTo>
                  <a:pt x="70" y="1006"/>
                  <a:pt x="44" y="948"/>
                  <a:pt x="36" y="936"/>
                </a:cubicBezTo>
                <a:cubicBezTo>
                  <a:pt x="27" y="923"/>
                  <a:pt x="0" y="924"/>
                  <a:pt x="0" y="9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Freeform 18">
            <a:extLst>
              <a:ext uri="{FF2B5EF4-FFF2-40B4-BE49-F238E27FC236}">
                <a16:creationId xmlns:a16="http://schemas.microsoft.com/office/drawing/2014/main" id="{7B46AAC5-9F84-4CF7-88ED-0F16EB25A5D9}"/>
              </a:ext>
            </a:extLst>
          </p:cNvPr>
          <p:cNvSpPr>
            <a:spLocks/>
          </p:cNvSpPr>
          <p:nvPr/>
        </p:nvSpPr>
        <p:spPr bwMode="auto">
          <a:xfrm>
            <a:off x="4708525" y="3260725"/>
            <a:ext cx="687388" cy="730250"/>
          </a:xfrm>
          <a:custGeom>
            <a:avLst/>
            <a:gdLst>
              <a:gd name="T0" fmla="*/ 2147483646 w 604"/>
              <a:gd name="T1" fmla="*/ 0 h 672"/>
              <a:gd name="T2" fmla="*/ 2147483646 w 604"/>
              <a:gd name="T3" fmla="*/ 0 h 672"/>
              <a:gd name="T4" fmla="*/ 2147483646 w 604"/>
              <a:gd name="T5" fmla="*/ 2147483646 h 672"/>
              <a:gd name="T6" fmla="*/ 2147483646 w 604"/>
              <a:gd name="T7" fmla="*/ 2147483646 h 672"/>
              <a:gd name="T8" fmla="*/ 2147483646 w 604"/>
              <a:gd name="T9" fmla="*/ 2147483646 h 672"/>
              <a:gd name="T10" fmla="*/ 2147483646 w 604"/>
              <a:gd name="T11" fmla="*/ 2147483646 h 672"/>
              <a:gd name="T12" fmla="*/ 2147483646 w 604"/>
              <a:gd name="T13" fmla="*/ 2147483646 h 672"/>
              <a:gd name="T14" fmla="*/ 2147483646 w 604"/>
              <a:gd name="T15" fmla="*/ 2147483646 h 672"/>
              <a:gd name="T16" fmla="*/ 2147483646 w 604"/>
              <a:gd name="T17" fmla="*/ 2147483646 h 672"/>
              <a:gd name="T18" fmla="*/ 2147483646 w 604"/>
              <a:gd name="T19" fmla="*/ 2147483646 h 672"/>
              <a:gd name="T20" fmla="*/ 2147483646 w 604"/>
              <a:gd name="T21" fmla="*/ 2147483646 h 672"/>
              <a:gd name="T22" fmla="*/ 2147483646 w 604"/>
              <a:gd name="T23" fmla="*/ 2147483646 h 672"/>
              <a:gd name="T24" fmla="*/ 2147483646 w 604"/>
              <a:gd name="T25" fmla="*/ 0 h 6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04"/>
              <a:gd name="T40" fmla="*/ 0 h 672"/>
              <a:gd name="T41" fmla="*/ 604 w 604"/>
              <a:gd name="T42" fmla="*/ 672 h 6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04" h="672">
                <a:moveTo>
                  <a:pt x="28" y="0"/>
                </a:moveTo>
                <a:lnTo>
                  <a:pt x="604" y="0"/>
                </a:lnTo>
                <a:lnTo>
                  <a:pt x="604" y="672"/>
                </a:lnTo>
                <a:lnTo>
                  <a:pt x="124" y="672"/>
                </a:lnTo>
                <a:cubicBezTo>
                  <a:pt x="121" y="659"/>
                  <a:pt x="121" y="645"/>
                  <a:pt x="116" y="632"/>
                </a:cubicBezTo>
                <a:cubicBezTo>
                  <a:pt x="107" y="611"/>
                  <a:pt x="85" y="580"/>
                  <a:pt x="72" y="560"/>
                </a:cubicBezTo>
                <a:cubicBezTo>
                  <a:pt x="65" y="531"/>
                  <a:pt x="65" y="514"/>
                  <a:pt x="60" y="480"/>
                </a:cubicBezTo>
                <a:cubicBezTo>
                  <a:pt x="58" y="468"/>
                  <a:pt x="52" y="456"/>
                  <a:pt x="48" y="444"/>
                </a:cubicBezTo>
                <a:cubicBezTo>
                  <a:pt x="45" y="436"/>
                  <a:pt x="40" y="420"/>
                  <a:pt x="40" y="420"/>
                </a:cubicBezTo>
                <a:cubicBezTo>
                  <a:pt x="43" y="270"/>
                  <a:pt x="0" y="248"/>
                  <a:pt x="68" y="180"/>
                </a:cubicBezTo>
                <a:cubicBezTo>
                  <a:pt x="65" y="131"/>
                  <a:pt x="62" y="109"/>
                  <a:pt x="52" y="69"/>
                </a:cubicBezTo>
                <a:cubicBezTo>
                  <a:pt x="49" y="56"/>
                  <a:pt x="36" y="36"/>
                  <a:pt x="36" y="36"/>
                </a:cubicBezTo>
                <a:cubicBezTo>
                  <a:pt x="32" y="5"/>
                  <a:pt x="36" y="16"/>
                  <a:pt x="28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Freeform 19">
            <a:extLst>
              <a:ext uri="{FF2B5EF4-FFF2-40B4-BE49-F238E27FC236}">
                <a16:creationId xmlns:a16="http://schemas.microsoft.com/office/drawing/2014/main" id="{7E03AD28-54E2-4059-B6E9-AFFAF93B924C}"/>
              </a:ext>
            </a:extLst>
          </p:cNvPr>
          <p:cNvSpPr>
            <a:spLocks/>
          </p:cNvSpPr>
          <p:nvPr/>
        </p:nvSpPr>
        <p:spPr bwMode="auto">
          <a:xfrm>
            <a:off x="5395913" y="3051175"/>
            <a:ext cx="835025" cy="1044575"/>
          </a:xfrm>
          <a:custGeom>
            <a:avLst/>
            <a:gdLst>
              <a:gd name="T0" fmla="*/ 0 w 732"/>
              <a:gd name="T1" fmla="*/ 2147483646 h 960"/>
              <a:gd name="T2" fmla="*/ 0 w 732"/>
              <a:gd name="T3" fmla="*/ 0 h 960"/>
              <a:gd name="T4" fmla="*/ 2147483646 w 732"/>
              <a:gd name="T5" fmla="*/ 0 h 960"/>
              <a:gd name="T6" fmla="*/ 2147483646 w 732"/>
              <a:gd name="T7" fmla="*/ 2147483646 h 960"/>
              <a:gd name="T8" fmla="*/ 2147483646 w 732"/>
              <a:gd name="T9" fmla="*/ 2147483646 h 960"/>
              <a:gd name="T10" fmla="*/ 2147483646 w 732"/>
              <a:gd name="T11" fmla="*/ 2147483646 h 960"/>
              <a:gd name="T12" fmla="*/ 2147483646 w 732"/>
              <a:gd name="T13" fmla="*/ 2147483646 h 960"/>
              <a:gd name="T14" fmla="*/ 2147483646 w 732"/>
              <a:gd name="T15" fmla="*/ 2147483646 h 960"/>
              <a:gd name="T16" fmla="*/ 2147483646 w 732"/>
              <a:gd name="T17" fmla="*/ 2147483646 h 960"/>
              <a:gd name="T18" fmla="*/ 2147483646 w 732"/>
              <a:gd name="T19" fmla="*/ 2147483646 h 960"/>
              <a:gd name="T20" fmla="*/ 2147483646 w 732"/>
              <a:gd name="T21" fmla="*/ 2147483646 h 960"/>
              <a:gd name="T22" fmla="*/ 2147483646 w 732"/>
              <a:gd name="T23" fmla="*/ 2147483646 h 960"/>
              <a:gd name="T24" fmla="*/ 2147483646 w 732"/>
              <a:gd name="T25" fmla="*/ 2147483646 h 960"/>
              <a:gd name="T26" fmla="*/ 2147483646 w 732"/>
              <a:gd name="T27" fmla="*/ 2147483646 h 960"/>
              <a:gd name="T28" fmla="*/ 2147483646 w 732"/>
              <a:gd name="T29" fmla="*/ 2147483646 h 960"/>
              <a:gd name="T30" fmla="*/ 2147483646 w 732"/>
              <a:gd name="T31" fmla="*/ 2147483646 h 960"/>
              <a:gd name="T32" fmla="*/ 2147483646 w 732"/>
              <a:gd name="T33" fmla="*/ 2147483646 h 960"/>
              <a:gd name="T34" fmla="*/ 2147483646 w 732"/>
              <a:gd name="T35" fmla="*/ 2147483646 h 960"/>
              <a:gd name="T36" fmla="*/ 0 w 732"/>
              <a:gd name="T37" fmla="*/ 2147483646 h 96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32"/>
              <a:gd name="T58" fmla="*/ 0 h 960"/>
              <a:gd name="T59" fmla="*/ 732 w 732"/>
              <a:gd name="T60" fmla="*/ 960 h 96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32" h="960">
                <a:moveTo>
                  <a:pt x="0" y="864"/>
                </a:moveTo>
                <a:lnTo>
                  <a:pt x="0" y="0"/>
                </a:lnTo>
                <a:lnTo>
                  <a:pt x="48" y="0"/>
                </a:lnTo>
                <a:lnTo>
                  <a:pt x="96" y="48"/>
                </a:lnTo>
                <a:lnTo>
                  <a:pt x="144" y="288"/>
                </a:lnTo>
                <a:lnTo>
                  <a:pt x="192" y="336"/>
                </a:lnTo>
                <a:cubicBezTo>
                  <a:pt x="205" y="337"/>
                  <a:pt x="219" y="338"/>
                  <a:pt x="232" y="340"/>
                </a:cubicBezTo>
                <a:cubicBezTo>
                  <a:pt x="240" y="342"/>
                  <a:pt x="256" y="348"/>
                  <a:pt x="256" y="348"/>
                </a:cubicBezTo>
                <a:cubicBezTo>
                  <a:pt x="286" y="378"/>
                  <a:pt x="288" y="368"/>
                  <a:pt x="344" y="372"/>
                </a:cubicBezTo>
                <a:cubicBezTo>
                  <a:pt x="353" y="377"/>
                  <a:pt x="365" y="377"/>
                  <a:pt x="372" y="384"/>
                </a:cubicBezTo>
                <a:cubicBezTo>
                  <a:pt x="395" y="407"/>
                  <a:pt x="387" y="409"/>
                  <a:pt x="416" y="424"/>
                </a:cubicBezTo>
                <a:cubicBezTo>
                  <a:pt x="447" y="421"/>
                  <a:pt x="461" y="419"/>
                  <a:pt x="488" y="412"/>
                </a:cubicBezTo>
                <a:cubicBezTo>
                  <a:pt x="496" y="407"/>
                  <a:pt x="504" y="401"/>
                  <a:pt x="512" y="396"/>
                </a:cubicBezTo>
                <a:cubicBezTo>
                  <a:pt x="516" y="393"/>
                  <a:pt x="524" y="388"/>
                  <a:pt x="524" y="388"/>
                </a:cubicBezTo>
                <a:cubicBezTo>
                  <a:pt x="594" y="389"/>
                  <a:pt x="710" y="346"/>
                  <a:pt x="732" y="412"/>
                </a:cubicBezTo>
                <a:cubicBezTo>
                  <a:pt x="731" y="420"/>
                  <a:pt x="728" y="436"/>
                  <a:pt x="728" y="436"/>
                </a:cubicBezTo>
                <a:lnTo>
                  <a:pt x="480" y="960"/>
                </a:lnTo>
                <a:lnTo>
                  <a:pt x="432" y="864"/>
                </a:lnTo>
                <a:lnTo>
                  <a:pt x="0" y="8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Freeform 20">
            <a:extLst>
              <a:ext uri="{FF2B5EF4-FFF2-40B4-BE49-F238E27FC236}">
                <a16:creationId xmlns:a16="http://schemas.microsoft.com/office/drawing/2014/main" id="{7DCEE7EC-6942-46FD-A87D-C830B7F7BEE5}"/>
              </a:ext>
            </a:extLst>
          </p:cNvPr>
          <p:cNvSpPr>
            <a:spLocks/>
          </p:cNvSpPr>
          <p:nvPr/>
        </p:nvSpPr>
        <p:spPr bwMode="auto">
          <a:xfrm>
            <a:off x="5951538" y="3506788"/>
            <a:ext cx="1371600" cy="639762"/>
          </a:xfrm>
          <a:custGeom>
            <a:avLst/>
            <a:gdLst>
              <a:gd name="T0" fmla="*/ 2147483646 w 1204"/>
              <a:gd name="T1" fmla="*/ 0 h 588"/>
              <a:gd name="T2" fmla="*/ 2147483646 w 1204"/>
              <a:gd name="T3" fmla="*/ 2147483646 h 588"/>
              <a:gd name="T4" fmla="*/ 2147483646 w 1204"/>
              <a:gd name="T5" fmla="*/ 2147483646 h 588"/>
              <a:gd name="T6" fmla="*/ 2147483646 w 1204"/>
              <a:gd name="T7" fmla="*/ 2147483646 h 588"/>
              <a:gd name="T8" fmla="*/ 2147483646 w 1204"/>
              <a:gd name="T9" fmla="*/ 2147483646 h 588"/>
              <a:gd name="T10" fmla="*/ 2147483646 w 1204"/>
              <a:gd name="T11" fmla="*/ 2147483646 h 588"/>
              <a:gd name="T12" fmla="*/ 2147483646 w 1204"/>
              <a:gd name="T13" fmla="*/ 2147483646 h 588"/>
              <a:gd name="T14" fmla="*/ 2147483646 w 1204"/>
              <a:gd name="T15" fmla="*/ 2147483646 h 588"/>
              <a:gd name="T16" fmla="*/ 2147483646 w 1204"/>
              <a:gd name="T17" fmla="*/ 2147483646 h 588"/>
              <a:gd name="T18" fmla="*/ 2147483646 w 1204"/>
              <a:gd name="T19" fmla="*/ 2147483646 h 588"/>
              <a:gd name="T20" fmla="*/ 2147483646 w 1204"/>
              <a:gd name="T21" fmla="*/ 2147483646 h 588"/>
              <a:gd name="T22" fmla="*/ 2147483646 w 1204"/>
              <a:gd name="T23" fmla="*/ 2147483646 h 588"/>
              <a:gd name="T24" fmla="*/ 2147483646 w 1204"/>
              <a:gd name="T25" fmla="*/ 2147483646 h 588"/>
              <a:gd name="T26" fmla="*/ 2147483646 w 1204"/>
              <a:gd name="T27" fmla="*/ 2147483646 h 588"/>
              <a:gd name="T28" fmla="*/ 2147483646 w 1204"/>
              <a:gd name="T29" fmla="*/ 2147483646 h 588"/>
              <a:gd name="T30" fmla="*/ 2147483646 w 1204"/>
              <a:gd name="T31" fmla="*/ 2147483646 h 588"/>
              <a:gd name="T32" fmla="*/ 2147483646 w 1204"/>
              <a:gd name="T33" fmla="*/ 2147483646 h 588"/>
              <a:gd name="T34" fmla="*/ 2147483646 w 1204"/>
              <a:gd name="T35" fmla="*/ 2147483646 h 588"/>
              <a:gd name="T36" fmla="*/ 2147483646 w 1204"/>
              <a:gd name="T37" fmla="*/ 2147483646 h 588"/>
              <a:gd name="T38" fmla="*/ 2147483646 w 1204"/>
              <a:gd name="T39" fmla="*/ 2147483646 h 588"/>
              <a:gd name="T40" fmla="*/ 2147483646 w 1204"/>
              <a:gd name="T41" fmla="*/ 2147483646 h 588"/>
              <a:gd name="T42" fmla="*/ 2147483646 w 1204"/>
              <a:gd name="T43" fmla="*/ 2147483646 h 588"/>
              <a:gd name="T44" fmla="*/ 2147483646 w 1204"/>
              <a:gd name="T45" fmla="*/ 2147483646 h 588"/>
              <a:gd name="T46" fmla="*/ 2147483646 w 1204"/>
              <a:gd name="T47" fmla="*/ 2147483646 h 588"/>
              <a:gd name="T48" fmla="*/ 2147483646 w 1204"/>
              <a:gd name="T49" fmla="*/ 2147483646 h 588"/>
              <a:gd name="T50" fmla="*/ 2147483646 w 1204"/>
              <a:gd name="T51" fmla="*/ 2147483646 h 588"/>
              <a:gd name="T52" fmla="*/ 0 w 1204"/>
              <a:gd name="T53" fmla="*/ 2147483646 h 588"/>
              <a:gd name="T54" fmla="*/ 2147483646 w 1204"/>
              <a:gd name="T55" fmla="*/ 0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204"/>
              <a:gd name="T85" fmla="*/ 0 h 588"/>
              <a:gd name="T86" fmla="*/ 1204 w 1204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204" h="588">
                <a:moveTo>
                  <a:pt x="252" y="0"/>
                </a:moveTo>
                <a:cubicBezTo>
                  <a:pt x="265" y="4"/>
                  <a:pt x="288" y="20"/>
                  <a:pt x="288" y="20"/>
                </a:cubicBezTo>
                <a:cubicBezTo>
                  <a:pt x="309" y="52"/>
                  <a:pt x="306" y="89"/>
                  <a:pt x="340" y="112"/>
                </a:cubicBezTo>
                <a:cubicBezTo>
                  <a:pt x="347" y="111"/>
                  <a:pt x="374" y="111"/>
                  <a:pt x="380" y="100"/>
                </a:cubicBezTo>
                <a:cubicBezTo>
                  <a:pt x="396" y="72"/>
                  <a:pt x="371" y="84"/>
                  <a:pt x="396" y="76"/>
                </a:cubicBezTo>
                <a:cubicBezTo>
                  <a:pt x="434" y="84"/>
                  <a:pt x="421" y="101"/>
                  <a:pt x="448" y="116"/>
                </a:cubicBezTo>
                <a:cubicBezTo>
                  <a:pt x="466" y="126"/>
                  <a:pt x="488" y="124"/>
                  <a:pt x="508" y="128"/>
                </a:cubicBezTo>
                <a:cubicBezTo>
                  <a:pt x="536" y="146"/>
                  <a:pt x="530" y="174"/>
                  <a:pt x="572" y="184"/>
                </a:cubicBezTo>
                <a:cubicBezTo>
                  <a:pt x="603" y="183"/>
                  <a:pt x="634" y="187"/>
                  <a:pt x="664" y="180"/>
                </a:cubicBezTo>
                <a:cubicBezTo>
                  <a:pt x="675" y="177"/>
                  <a:pt x="679" y="162"/>
                  <a:pt x="688" y="156"/>
                </a:cubicBezTo>
                <a:cubicBezTo>
                  <a:pt x="706" y="144"/>
                  <a:pt x="722" y="132"/>
                  <a:pt x="740" y="120"/>
                </a:cubicBezTo>
                <a:cubicBezTo>
                  <a:pt x="749" y="107"/>
                  <a:pt x="746" y="103"/>
                  <a:pt x="764" y="112"/>
                </a:cubicBezTo>
                <a:cubicBezTo>
                  <a:pt x="773" y="116"/>
                  <a:pt x="788" y="128"/>
                  <a:pt x="788" y="128"/>
                </a:cubicBezTo>
                <a:cubicBezTo>
                  <a:pt x="808" y="158"/>
                  <a:pt x="972" y="148"/>
                  <a:pt x="976" y="148"/>
                </a:cubicBezTo>
                <a:cubicBezTo>
                  <a:pt x="1001" y="153"/>
                  <a:pt x="1037" y="181"/>
                  <a:pt x="1060" y="196"/>
                </a:cubicBezTo>
                <a:cubicBezTo>
                  <a:pt x="1132" y="190"/>
                  <a:pt x="1120" y="184"/>
                  <a:pt x="1204" y="188"/>
                </a:cubicBezTo>
                <a:cubicBezTo>
                  <a:pt x="1187" y="205"/>
                  <a:pt x="1167" y="201"/>
                  <a:pt x="1148" y="212"/>
                </a:cubicBezTo>
                <a:cubicBezTo>
                  <a:pt x="1140" y="217"/>
                  <a:pt x="1124" y="228"/>
                  <a:pt x="1124" y="228"/>
                </a:cubicBezTo>
                <a:cubicBezTo>
                  <a:pt x="1094" y="273"/>
                  <a:pt x="1043" y="276"/>
                  <a:pt x="996" y="292"/>
                </a:cubicBezTo>
                <a:cubicBezTo>
                  <a:pt x="970" y="301"/>
                  <a:pt x="945" y="327"/>
                  <a:pt x="920" y="340"/>
                </a:cubicBezTo>
                <a:cubicBezTo>
                  <a:pt x="898" y="373"/>
                  <a:pt x="874" y="388"/>
                  <a:pt x="836" y="396"/>
                </a:cubicBezTo>
                <a:cubicBezTo>
                  <a:pt x="819" y="407"/>
                  <a:pt x="805" y="434"/>
                  <a:pt x="796" y="440"/>
                </a:cubicBezTo>
                <a:cubicBezTo>
                  <a:pt x="788" y="445"/>
                  <a:pt x="780" y="451"/>
                  <a:pt x="772" y="456"/>
                </a:cubicBezTo>
                <a:cubicBezTo>
                  <a:pt x="768" y="459"/>
                  <a:pt x="760" y="464"/>
                  <a:pt x="760" y="464"/>
                </a:cubicBezTo>
                <a:cubicBezTo>
                  <a:pt x="735" y="501"/>
                  <a:pt x="696" y="568"/>
                  <a:pt x="656" y="588"/>
                </a:cubicBezTo>
                <a:lnTo>
                  <a:pt x="48" y="584"/>
                </a:lnTo>
                <a:lnTo>
                  <a:pt x="0" y="536"/>
                </a:lnTo>
                <a:lnTo>
                  <a:pt x="25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Freeform 21">
            <a:extLst>
              <a:ext uri="{FF2B5EF4-FFF2-40B4-BE49-F238E27FC236}">
                <a16:creationId xmlns:a16="http://schemas.microsoft.com/office/drawing/2014/main" id="{0739FA0E-0760-4445-BCC1-BDAC0B0F10E1}"/>
              </a:ext>
            </a:extLst>
          </p:cNvPr>
          <p:cNvSpPr>
            <a:spLocks/>
          </p:cNvSpPr>
          <p:nvPr/>
        </p:nvSpPr>
        <p:spPr bwMode="auto">
          <a:xfrm>
            <a:off x="4849813" y="3990975"/>
            <a:ext cx="765175" cy="889000"/>
          </a:xfrm>
          <a:custGeom>
            <a:avLst/>
            <a:gdLst>
              <a:gd name="T0" fmla="*/ 0 w 672"/>
              <a:gd name="T1" fmla="*/ 0 h 816"/>
              <a:gd name="T2" fmla="*/ 2147483646 w 672"/>
              <a:gd name="T3" fmla="*/ 0 h 816"/>
              <a:gd name="T4" fmla="*/ 2147483646 w 672"/>
              <a:gd name="T5" fmla="*/ 2147483646 h 816"/>
              <a:gd name="T6" fmla="*/ 2147483646 w 672"/>
              <a:gd name="T7" fmla="*/ 2147483646 h 816"/>
              <a:gd name="T8" fmla="*/ 2147483646 w 672"/>
              <a:gd name="T9" fmla="*/ 2147483646 h 816"/>
              <a:gd name="T10" fmla="*/ 2147483646 w 672"/>
              <a:gd name="T11" fmla="*/ 2147483646 h 816"/>
              <a:gd name="T12" fmla="*/ 2147483646 w 672"/>
              <a:gd name="T13" fmla="*/ 2147483646 h 816"/>
              <a:gd name="T14" fmla="*/ 2147483646 w 672"/>
              <a:gd name="T15" fmla="*/ 2147483646 h 816"/>
              <a:gd name="T16" fmla="*/ 2147483646 w 672"/>
              <a:gd name="T17" fmla="*/ 2147483646 h 816"/>
              <a:gd name="T18" fmla="*/ 0 w 672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2"/>
              <a:gd name="T31" fmla="*/ 0 h 816"/>
              <a:gd name="T32" fmla="*/ 672 w 672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2" h="816">
                <a:moveTo>
                  <a:pt x="0" y="0"/>
                </a:moveTo>
                <a:lnTo>
                  <a:pt x="480" y="0"/>
                </a:lnTo>
                <a:lnTo>
                  <a:pt x="672" y="672"/>
                </a:lnTo>
                <a:lnTo>
                  <a:pt x="96" y="816"/>
                </a:lnTo>
                <a:cubicBezTo>
                  <a:pt x="74" y="783"/>
                  <a:pt x="82" y="686"/>
                  <a:pt x="80" y="656"/>
                </a:cubicBezTo>
                <a:cubicBezTo>
                  <a:pt x="77" y="614"/>
                  <a:pt x="65" y="567"/>
                  <a:pt x="52" y="528"/>
                </a:cubicBezTo>
                <a:cubicBezTo>
                  <a:pt x="51" y="526"/>
                  <a:pt x="35" y="501"/>
                  <a:pt x="32" y="492"/>
                </a:cubicBezTo>
                <a:cubicBezTo>
                  <a:pt x="35" y="441"/>
                  <a:pt x="41" y="390"/>
                  <a:pt x="24" y="340"/>
                </a:cubicBezTo>
                <a:cubicBezTo>
                  <a:pt x="23" y="273"/>
                  <a:pt x="23" y="207"/>
                  <a:pt x="20" y="140"/>
                </a:cubicBezTo>
                <a:cubicBezTo>
                  <a:pt x="18" y="95"/>
                  <a:pt x="0" y="45"/>
                  <a:pt x="0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Freeform 22">
            <a:extLst>
              <a:ext uri="{FF2B5EF4-FFF2-40B4-BE49-F238E27FC236}">
                <a16:creationId xmlns:a16="http://schemas.microsoft.com/office/drawing/2014/main" id="{24763202-0B41-43D3-8C1D-A364B8C26C3C}"/>
              </a:ext>
            </a:extLst>
          </p:cNvPr>
          <p:cNvSpPr>
            <a:spLocks/>
          </p:cNvSpPr>
          <p:nvPr/>
        </p:nvSpPr>
        <p:spPr bwMode="auto">
          <a:xfrm>
            <a:off x="5395913" y="3990975"/>
            <a:ext cx="601662" cy="731838"/>
          </a:xfrm>
          <a:custGeom>
            <a:avLst/>
            <a:gdLst>
              <a:gd name="T0" fmla="*/ 0 w 528"/>
              <a:gd name="T1" fmla="*/ 0 h 672"/>
              <a:gd name="T2" fmla="*/ 2147483646 w 528"/>
              <a:gd name="T3" fmla="*/ 0 h 672"/>
              <a:gd name="T4" fmla="*/ 2147483646 w 528"/>
              <a:gd name="T5" fmla="*/ 2147483646 h 672"/>
              <a:gd name="T6" fmla="*/ 2147483646 w 528"/>
              <a:gd name="T7" fmla="*/ 2147483646 h 672"/>
              <a:gd name="T8" fmla="*/ 2147483646 w 528"/>
              <a:gd name="T9" fmla="*/ 2147483646 h 672"/>
              <a:gd name="T10" fmla="*/ 2147483646 w 528"/>
              <a:gd name="T11" fmla="*/ 2147483646 h 672"/>
              <a:gd name="T12" fmla="*/ 0 w 528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8"/>
              <a:gd name="T22" fmla="*/ 0 h 672"/>
              <a:gd name="T23" fmla="*/ 528 w 528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8" h="672">
                <a:moveTo>
                  <a:pt x="0" y="0"/>
                </a:moveTo>
                <a:lnTo>
                  <a:pt x="432" y="0"/>
                </a:lnTo>
                <a:lnTo>
                  <a:pt x="480" y="96"/>
                </a:lnTo>
                <a:lnTo>
                  <a:pt x="528" y="144"/>
                </a:lnTo>
                <a:lnTo>
                  <a:pt x="528" y="576"/>
                </a:lnTo>
                <a:lnTo>
                  <a:pt x="192" y="6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Freeform 23">
            <a:extLst>
              <a:ext uri="{FF2B5EF4-FFF2-40B4-BE49-F238E27FC236}">
                <a16:creationId xmlns:a16="http://schemas.microsoft.com/office/drawing/2014/main" id="{99ACAAA5-AC19-453C-881F-7CD89F9636C3}"/>
              </a:ext>
            </a:extLst>
          </p:cNvPr>
          <p:cNvSpPr>
            <a:spLocks/>
          </p:cNvSpPr>
          <p:nvPr/>
        </p:nvSpPr>
        <p:spPr bwMode="auto">
          <a:xfrm>
            <a:off x="5997575" y="4148138"/>
            <a:ext cx="711200" cy="469900"/>
          </a:xfrm>
          <a:custGeom>
            <a:avLst/>
            <a:gdLst>
              <a:gd name="T0" fmla="*/ 0 w 624"/>
              <a:gd name="T1" fmla="*/ 0 h 432"/>
              <a:gd name="T2" fmla="*/ 2147483646 w 624"/>
              <a:gd name="T3" fmla="*/ 0 h 432"/>
              <a:gd name="T4" fmla="*/ 2147483646 w 624"/>
              <a:gd name="T5" fmla="*/ 2147483646 h 432"/>
              <a:gd name="T6" fmla="*/ 2147483646 w 624"/>
              <a:gd name="T7" fmla="*/ 2147483646 h 432"/>
              <a:gd name="T8" fmla="*/ 0 w 624"/>
              <a:gd name="T9" fmla="*/ 2147483646 h 432"/>
              <a:gd name="T10" fmla="*/ 0 w 624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4"/>
              <a:gd name="T19" fmla="*/ 0 h 432"/>
              <a:gd name="T20" fmla="*/ 624 w 624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4" h="432">
                <a:moveTo>
                  <a:pt x="0" y="0"/>
                </a:moveTo>
                <a:lnTo>
                  <a:pt x="624" y="0"/>
                </a:lnTo>
                <a:lnTo>
                  <a:pt x="336" y="288"/>
                </a:lnTo>
                <a:lnTo>
                  <a:pt x="336" y="336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Freeform 24">
            <a:extLst>
              <a:ext uri="{FF2B5EF4-FFF2-40B4-BE49-F238E27FC236}">
                <a16:creationId xmlns:a16="http://schemas.microsoft.com/office/drawing/2014/main" id="{3C9A3490-1BBA-438D-9C6F-DA361D182A94}"/>
              </a:ext>
            </a:extLst>
          </p:cNvPr>
          <p:cNvSpPr>
            <a:spLocks/>
          </p:cNvSpPr>
          <p:nvPr/>
        </p:nvSpPr>
        <p:spPr bwMode="auto">
          <a:xfrm>
            <a:off x="4854575" y="4827588"/>
            <a:ext cx="869950" cy="782637"/>
          </a:xfrm>
          <a:custGeom>
            <a:avLst/>
            <a:gdLst>
              <a:gd name="T0" fmla="*/ 2147483646 w 764"/>
              <a:gd name="T1" fmla="*/ 2147483646 h 720"/>
              <a:gd name="T2" fmla="*/ 2147483646 w 764"/>
              <a:gd name="T3" fmla="*/ 0 h 720"/>
              <a:gd name="T4" fmla="*/ 2147483646 w 764"/>
              <a:gd name="T5" fmla="*/ 2147483646 h 720"/>
              <a:gd name="T6" fmla="*/ 2147483646 w 764"/>
              <a:gd name="T7" fmla="*/ 2147483646 h 720"/>
              <a:gd name="T8" fmla="*/ 2147483646 w 764"/>
              <a:gd name="T9" fmla="*/ 2147483646 h 720"/>
              <a:gd name="T10" fmla="*/ 2147483646 w 764"/>
              <a:gd name="T11" fmla="*/ 2147483646 h 720"/>
              <a:gd name="T12" fmla="*/ 2147483646 w 764"/>
              <a:gd name="T13" fmla="*/ 2147483646 h 720"/>
              <a:gd name="T14" fmla="*/ 2147483646 w 764"/>
              <a:gd name="T15" fmla="*/ 2147483646 h 720"/>
              <a:gd name="T16" fmla="*/ 2147483646 w 764"/>
              <a:gd name="T17" fmla="*/ 2147483646 h 720"/>
              <a:gd name="T18" fmla="*/ 0 w 764"/>
              <a:gd name="T19" fmla="*/ 2147483646 h 720"/>
              <a:gd name="T20" fmla="*/ 2147483646 w 764"/>
              <a:gd name="T21" fmla="*/ 2147483646 h 720"/>
              <a:gd name="T22" fmla="*/ 2147483646 w 764"/>
              <a:gd name="T23" fmla="*/ 2147483646 h 7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4"/>
              <a:gd name="T37" fmla="*/ 0 h 720"/>
              <a:gd name="T38" fmla="*/ 764 w 764"/>
              <a:gd name="T39" fmla="*/ 720 h 7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4" h="720">
                <a:moveTo>
                  <a:pt x="92" y="48"/>
                </a:moveTo>
                <a:lnTo>
                  <a:pt x="284" y="0"/>
                </a:lnTo>
                <a:lnTo>
                  <a:pt x="764" y="528"/>
                </a:lnTo>
                <a:lnTo>
                  <a:pt x="572" y="720"/>
                </a:lnTo>
                <a:lnTo>
                  <a:pt x="92" y="621"/>
                </a:lnTo>
                <a:cubicBezTo>
                  <a:pt x="89" y="618"/>
                  <a:pt x="89" y="623"/>
                  <a:pt x="89" y="615"/>
                </a:cubicBezTo>
                <a:cubicBezTo>
                  <a:pt x="89" y="607"/>
                  <a:pt x="87" y="599"/>
                  <a:pt x="89" y="570"/>
                </a:cubicBezTo>
                <a:cubicBezTo>
                  <a:pt x="91" y="541"/>
                  <a:pt x="99" y="479"/>
                  <a:pt x="100" y="440"/>
                </a:cubicBezTo>
                <a:cubicBezTo>
                  <a:pt x="99" y="405"/>
                  <a:pt x="99" y="371"/>
                  <a:pt x="96" y="336"/>
                </a:cubicBezTo>
                <a:cubicBezTo>
                  <a:pt x="91" y="281"/>
                  <a:pt x="17" y="260"/>
                  <a:pt x="0" y="208"/>
                </a:cubicBezTo>
                <a:cubicBezTo>
                  <a:pt x="5" y="165"/>
                  <a:pt x="9" y="149"/>
                  <a:pt x="44" y="126"/>
                </a:cubicBezTo>
                <a:cubicBezTo>
                  <a:pt x="48" y="113"/>
                  <a:pt x="80" y="60"/>
                  <a:pt x="92" y="4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Freeform 25">
            <a:extLst>
              <a:ext uri="{FF2B5EF4-FFF2-40B4-BE49-F238E27FC236}">
                <a16:creationId xmlns:a16="http://schemas.microsoft.com/office/drawing/2014/main" id="{0D26F590-F8B2-4F0C-B62C-9423F2D6BB87}"/>
              </a:ext>
            </a:extLst>
          </p:cNvPr>
          <p:cNvSpPr>
            <a:spLocks/>
          </p:cNvSpPr>
          <p:nvPr/>
        </p:nvSpPr>
        <p:spPr bwMode="auto">
          <a:xfrm>
            <a:off x="5178425" y="4618038"/>
            <a:ext cx="819150" cy="585787"/>
          </a:xfrm>
          <a:custGeom>
            <a:avLst/>
            <a:gdLst>
              <a:gd name="T0" fmla="*/ 0 w 720"/>
              <a:gd name="T1" fmla="*/ 2147483646 h 538"/>
              <a:gd name="T2" fmla="*/ 2147483646 w 720"/>
              <a:gd name="T3" fmla="*/ 2147483646 h 538"/>
              <a:gd name="T4" fmla="*/ 2147483646 w 720"/>
              <a:gd name="T5" fmla="*/ 0 h 538"/>
              <a:gd name="T6" fmla="*/ 2147483646 w 720"/>
              <a:gd name="T7" fmla="*/ 2147483646 h 538"/>
              <a:gd name="T8" fmla="*/ 2147483646 w 720"/>
              <a:gd name="T9" fmla="*/ 2147483646 h 538"/>
              <a:gd name="T10" fmla="*/ 2147483646 w 720"/>
              <a:gd name="T11" fmla="*/ 2147483646 h 538"/>
              <a:gd name="T12" fmla="*/ 0 w 720"/>
              <a:gd name="T13" fmla="*/ 2147483646 h 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538"/>
              <a:gd name="T23" fmla="*/ 720 w 720"/>
              <a:gd name="T24" fmla="*/ 538 h 5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538">
                <a:moveTo>
                  <a:pt x="0" y="192"/>
                </a:moveTo>
                <a:lnTo>
                  <a:pt x="384" y="96"/>
                </a:lnTo>
                <a:lnTo>
                  <a:pt x="720" y="0"/>
                </a:lnTo>
                <a:lnTo>
                  <a:pt x="720" y="288"/>
                </a:lnTo>
                <a:lnTo>
                  <a:pt x="336" y="528"/>
                </a:lnTo>
                <a:cubicBezTo>
                  <a:pt x="321" y="538"/>
                  <a:pt x="329" y="536"/>
                  <a:pt x="312" y="536"/>
                </a:cubicBez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Freeform 26">
            <a:extLst>
              <a:ext uri="{FF2B5EF4-FFF2-40B4-BE49-F238E27FC236}">
                <a16:creationId xmlns:a16="http://schemas.microsoft.com/office/drawing/2014/main" id="{EA4DAE30-4518-4727-B5DD-7CDF484A6122}"/>
              </a:ext>
            </a:extLst>
          </p:cNvPr>
          <p:cNvSpPr>
            <a:spLocks/>
          </p:cNvSpPr>
          <p:nvPr/>
        </p:nvSpPr>
        <p:spPr bwMode="auto">
          <a:xfrm>
            <a:off x="5510213" y="4932363"/>
            <a:ext cx="542925" cy="469900"/>
          </a:xfrm>
          <a:custGeom>
            <a:avLst/>
            <a:gdLst>
              <a:gd name="T0" fmla="*/ 0 w 477"/>
              <a:gd name="T1" fmla="*/ 2147483646 h 432"/>
              <a:gd name="T2" fmla="*/ 2147483646 w 477"/>
              <a:gd name="T3" fmla="*/ 0 h 432"/>
              <a:gd name="T4" fmla="*/ 2147483646 w 477"/>
              <a:gd name="T5" fmla="*/ 2147483646 h 432"/>
              <a:gd name="T6" fmla="*/ 2147483646 w 477"/>
              <a:gd name="T7" fmla="*/ 2147483646 h 432"/>
              <a:gd name="T8" fmla="*/ 0 w 477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7"/>
              <a:gd name="T16" fmla="*/ 0 h 432"/>
              <a:gd name="T17" fmla="*/ 477 w 477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7" h="432">
                <a:moveTo>
                  <a:pt x="0" y="234"/>
                </a:moveTo>
                <a:lnTo>
                  <a:pt x="429" y="0"/>
                </a:lnTo>
                <a:lnTo>
                  <a:pt x="477" y="384"/>
                </a:lnTo>
                <a:lnTo>
                  <a:pt x="189" y="432"/>
                </a:lnTo>
                <a:lnTo>
                  <a:pt x="0" y="23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Freeform 27">
            <a:extLst>
              <a:ext uri="{FF2B5EF4-FFF2-40B4-BE49-F238E27FC236}">
                <a16:creationId xmlns:a16="http://schemas.microsoft.com/office/drawing/2014/main" id="{1537F0F1-A5BC-4F3D-A280-CF01F6203D8C}"/>
              </a:ext>
            </a:extLst>
          </p:cNvPr>
          <p:cNvSpPr>
            <a:spLocks/>
          </p:cNvSpPr>
          <p:nvPr/>
        </p:nvSpPr>
        <p:spPr bwMode="auto">
          <a:xfrm>
            <a:off x="4959350" y="5507038"/>
            <a:ext cx="655638" cy="625475"/>
          </a:xfrm>
          <a:custGeom>
            <a:avLst/>
            <a:gdLst>
              <a:gd name="T0" fmla="*/ 0 w 576"/>
              <a:gd name="T1" fmla="*/ 0 h 576"/>
              <a:gd name="T2" fmla="*/ 2147483646 w 576"/>
              <a:gd name="T3" fmla="*/ 2147483646 h 576"/>
              <a:gd name="T4" fmla="*/ 2147483646 w 576"/>
              <a:gd name="T5" fmla="*/ 2147483646 h 576"/>
              <a:gd name="T6" fmla="*/ 2147483646 w 576"/>
              <a:gd name="T7" fmla="*/ 2147483646 h 576"/>
              <a:gd name="T8" fmla="*/ 0 w 576"/>
              <a:gd name="T9" fmla="*/ 2147483646 h 576"/>
              <a:gd name="T10" fmla="*/ 0 w 5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576"/>
              <a:gd name="T20" fmla="*/ 576 w 5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576">
                <a:moveTo>
                  <a:pt x="0" y="0"/>
                </a:moveTo>
                <a:lnTo>
                  <a:pt x="480" y="96"/>
                </a:lnTo>
                <a:lnTo>
                  <a:pt x="576" y="528"/>
                </a:lnTo>
                <a:lnTo>
                  <a:pt x="576" y="576"/>
                </a:lnTo>
                <a:lnTo>
                  <a:pt x="0" y="5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Freeform 28">
            <a:extLst>
              <a:ext uri="{FF2B5EF4-FFF2-40B4-BE49-F238E27FC236}">
                <a16:creationId xmlns:a16="http://schemas.microsoft.com/office/drawing/2014/main" id="{FACBA1EC-2E64-4E4B-B899-35AFCABDD715}"/>
              </a:ext>
            </a:extLst>
          </p:cNvPr>
          <p:cNvSpPr>
            <a:spLocks/>
          </p:cNvSpPr>
          <p:nvPr/>
        </p:nvSpPr>
        <p:spPr bwMode="auto">
          <a:xfrm>
            <a:off x="5505450" y="5349875"/>
            <a:ext cx="601663" cy="782638"/>
          </a:xfrm>
          <a:custGeom>
            <a:avLst/>
            <a:gdLst>
              <a:gd name="T0" fmla="*/ 0 w 528"/>
              <a:gd name="T1" fmla="*/ 2147483646 h 720"/>
              <a:gd name="T2" fmla="*/ 2147483646 w 528"/>
              <a:gd name="T3" fmla="*/ 2147483646 h 720"/>
              <a:gd name="T4" fmla="*/ 2147483646 w 528"/>
              <a:gd name="T5" fmla="*/ 0 h 720"/>
              <a:gd name="T6" fmla="*/ 2147483646 w 528"/>
              <a:gd name="T7" fmla="*/ 2147483646 h 720"/>
              <a:gd name="T8" fmla="*/ 2147483646 w 528"/>
              <a:gd name="T9" fmla="*/ 2147483646 h 720"/>
              <a:gd name="T10" fmla="*/ 0 w 528"/>
              <a:gd name="T11" fmla="*/ 2147483646 h 7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720"/>
              <a:gd name="T20" fmla="*/ 528 w 528"/>
              <a:gd name="T21" fmla="*/ 720 h 7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720">
                <a:moveTo>
                  <a:pt x="0" y="240"/>
                </a:moveTo>
                <a:lnTo>
                  <a:pt x="192" y="48"/>
                </a:lnTo>
                <a:lnTo>
                  <a:pt x="480" y="0"/>
                </a:lnTo>
                <a:lnTo>
                  <a:pt x="528" y="672"/>
                </a:lnTo>
                <a:lnTo>
                  <a:pt x="96" y="720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Freeform 29">
            <a:extLst>
              <a:ext uri="{FF2B5EF4-FFF2-40B4-BE49-F238E27FC236}">
                <a16:creationId xmlns:a16="http://schemas.microsoft.com/office/drawing/2014/main" id="{107F7D6E-07B7-4ECB-B303-4D97B68520B9}"/>
              </a:ext>
            </a:extLst>
          </p:cNvPr>
          <p:cNvSpPr>
            <a:spLocks/>
          </p:cNvSpPr>
          <p:nvPr/>
        </p:nvSpPr>
        <p:spPr bwMode="auto">
          <a:xfrm>
            <a:off x="5997575" y="4513263"/>
            <a:ext cx="469900" cy="1149350"/>
          </a:xfrm>
          <a:custGeom>
            <a:avLst/>
            <a:gdLst>
              <a:gd name="T0" fmla="*/ 0 w 412"/>
              <a:gd name="T1" fmla="*/ 2147483646 h 1056"/>
              <a:gd name="T2" fmla="*/ 2147483646 w 412"/>
              <a:gd name="T3" fmla="*/ 0 h 1056"/>
              <a:gd name="T4" fmla="*/ 2147483646 w 412"/>
              <a:gd name="T5" fmla="*/ 2147483646 h 1056"/>
              <a:gd name="T6" fmla="*/ 2147483646 w 412"/>
              <a:gd name="T7" fmla="*/ 2147483646 h 1056"/>
              <a:gd name="T8" fmla="*/ 2147483646 w 412"/>
              <a:gd name="T9" fmla="*/ 2147483646 h 1056"/>
              <a:gd name="T10" fmla="*/ 2147483646 w 412"/>
              <a:gd name="T11" fmla="*/ 2147483646 h 1056"/>
              <a:gd name="T12" fmla="*/ 2147483646 w 412"/>
              <a:gd name="T13" fmla="*/ 2147483646 h 1056"/>
              <a:gd name="T14" fmla="*/ 2147483646 w 412"/>
              <a:gd name="T15" fmla="*/ 2147483646 h 1056"/>
              <a:gd name="T16" fmla="*/ 2147483646 w 412"/>
              <a:gd name="T17" fmla="*/ 2147483646 h 1056"/>
              <a:gd name="T18" fmla="*/ 2147483646 w 412"/>
              <a:gd name="T19" fmla="*/ 2147483646 h 1056"/>
              <a:gd name="T20" fmla="*/ 2147483646 w 412"/>
              <a:gd name="T21" fmla="*/ 2147483646 h 1056"/>
              <a:gd name="T22" fmla="*/ 2147483646 w 412"/>
              <a:gd name="T23" fmla="*/ 2147483646 h 1056"/>
              <a:gd name="T24" fmla="*/ 2147483646 w 412"/>
              <a:gd name="T25" fmla="*/ 2147483646 h 1056"/>
              <a:gd name="T26" fmla="*/ 2147483646 w 412"/>
              <a:gd name="T27" fmla="*/ 2147483646 h 1056"/>
              <a:gd name="T28" fmla="*/ 2147483646 w 412"/>
              <a:gd name="T29" fmla="*/ 2147483646 h 1056"/>
              <a:gd name="T30" fmla="*/ 2147483646 w 412"/>
              <a:gd name="T31" fmla="*/ 2147483646 h 1056"/>
              <a:gd name="T32" fmla="*/ 2147483646 w 412"/>
              <a:gd name="T33" fmla="*/ 2147483646 h 1056"/>
              <a:gd name="T34" fmla="*/ 2147483646 w 412"/>
              <a:gd name="T35" fmla="*/ 2147483646 h 1056"/>
              <a:gd name="T36" fmla="*/ 0 w 412"/>
              <a:gd name="T37" fmla="*/ 2147483646 h 1056"/>
              <a:gd name="T38" fmla="*/ 0 w 412"/>
              <a:gd name="T39" fmla="*/ 2147483646 h 1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2"/>
              <a:gd name="T61" fmla="*/ 0 h 1056"/>
              <a:gd name="T62" fmla="*/ 412 w 412"/>
              <a:gd name="T63" fmla="*/ 1056 h 10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2" h="1056">
                <a:moveTo>
                  <a:pt x="0" y="96"/>
                </a:moveTo>
                <a:lnTo>
                  <a:pt x="336" y="0"/>
                </a:lnTo>
                <a:cubicBezTo>
                  <a:pt x="353" y="43"/>
                  <a:pt x="348" y="24"/>
                  <a:pt x="348" y="104"/>
                </a:cubicBezTo>
                <a:cubicBezTo>
                  <a:pt x="348" y="165"/>
                  <a:pt x="356" y="226"/>
                  <a:pt x="308" y="268"/>
                </a:cubicBezTo>
                <a:cubicBezTo>
                  <a:pt x="282" y="291"/>
                  <a:pt x="247" y="305"/>
                  <a:pt x="224" y="332"/>
                </a:cubicBezTo>
                <a:cubicBezTo>
                  <a:pt x="216" y="341"/>
                  <a:pt x="209" y="357"/>
                  <a:pt x="204" y="368"/>
                </a:cubicBezTo>
                <a:cubicBezTo>
                  <a:pt x="201" y="376"/>
                  <a:pt x="196" y="392"/>
                  <a:pt x="196" y="392"/>
                </a:cubicBezTo>
                <a:cubicBezTo>
                  <a:pt x="196" y="396"/>
                  <a:pt x="183" y="452"/>
                  <a:pt x="188" y="460"/>
                </a:cubicBezTo>
                <a:cubicBezTo>
                  <a:pt x="194" y="469"/>
                  <a:pt x="204" y="468"/>
                  <a:pt x="212" y="472"/>
                </a:cubicBezTo>
                <a:cubicBezTo>
                  <a:pt x="230" y="481"/>
                  <a:pt x="242" y="497"/>
                  <a:pt x="248" y="516"/>
                </a:cubicBezTo>
                <a:cubicBezTo>
                  <a:pt x="246" y="583"/>
                  <a:pt x="266" y="640"/>
                  <a:pt x="232" y="692"/>
                </a:cubicBezTo>
                <a:cubicBezTo>
                  <a:pt x="229" y="730"/>
                  <a:pt x="196" y="852"/>
                  <a:pt x="244" y="884"/>
                </a:cubicBezTo>
                <a:cubicBezTo>
                  <a:pt x="258" y="926"/>
                  <a:pt x="297" y="932"/>
                  <a:pt x="336" y="936"/>
                </a:cubicBezTo>
                <a:cubicBezTo>
                  <a:pt x="352" y="947"/>
                  <a:pt x="361" y="948"/>
                  <a:pt x="368" y="964"/>
                </a:cubicBezTo>
                <a:cubicBezTo>
                  <a:pt x="379" y="988"/>
                  <a:pt x="376" y="1003"/>
                  <a:pt x="396" y="1016"/>
                </a:cubicBezTo>
                <a:cubicBezTo>
                  <a:pt x="409" y="1012"/>
                  <a:pt x="404" y="1012"/>
                  <a:pt x="412" y="1012"/>
                </a:cubicBezTo>
                <a:lnTo>
                  <a:pt x="48" y="1056"/>
                </a:lnTo>
                <a:lnTo>
                  <a:pt x="48" y="768"/>
                </a:lnTo>
                <a:lnTo>
                  <a:pt x="0" y="384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Freeform 30">
            <a:extLst>
              <a:ext uri="{FF2B5EF4-FFF2-40B4-BE49-F238E27FC236}">
                <a16:creationId xmlns:a16="http://schemas.microsoft.com/office/drawing/2014/main" id="{FA4C1C50-7E0E-400B-8F5D-26F305B4C716}"/>
              </a:ext>
            </a:extLst>
          </p:cNvPr>
          <p:cNvSpPr>
            <a:spLocks/>
          </p:cNvSpPr>
          <p:nvPr/>
        </p:nvSpPr>
        <p:spPr bwMode="auto">
          <a:xfrm>
            <a:off x="6053138" y="5610225"/>
            <a:ext cx="765175" cy="471488"/>
          </a:xfrm>
          <a:custGeom>
            <a:avLst/>
            <a:gdLst>
              <a:gd name="T0" fmla="*/ 0 w 672"/>
              <a:gd name="T1" fmla="*/ 2147483646 h 432"/>
              <a:gd name="T2" fmla="*/ 2147483646 w 672"/>
              <a:gd name="T3" fmla="*/ 0 h 432"/>
              <a:gd name="T4" fmla="*/ 2147483646 w 672"/>
              <a:gd name="T5" fmla="*/ 2147483646 h 432"/>
              <a:gd name="T6" fmla="*/ 2147483646 w 672"/>
              <a:gd name="T7" fmla="*/ 2147483646 h 432"/>
              <a:gd name="T8" fmla="*/ 2147483646 w 672"/>
              <a:gd name="T9" fmla="*/ 2147483646 h 432"/>
              <a:gd name="T10" fmla="*/ 2147483646 w 672"/>
              <a:gd name="T11" fmla="*/ 2147483646 h 432"/>
              <a:gd name="T12" fmla="*/ 2147483646 w 672"/>
              <a:gd name="T13" fmla="*/ 2147483646 h 432"/>
              <a:gd name="T14" fmla="*/ 2147483646 w 672"/>
              <a:gd name="T15" fmla="*/ 2147483646 h 432"/>
              <a:gd name="T16" fmla="*/ 2147483646 w 672"/>
              <a:gd name="T17" fmla="*/ 2147483646 h 432"/>
              <a:gd name="T18" fmla="*/ 2147483646 w 672"/>
              <a:gd name="T19" fmla="*/ 2147483646 h 432"/>
              <a:gd name="T20" fmla="*/ 0 w 672"/>
              <a:gd name="T21" fmla="*/ 2147483646 h 4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72"/>
              <a:gd name="T34" fmla="*/ 0 h 432"/>
              <a:gd name="T35" fmla="*/ 672 w 672"/>
              <a:gd name="T36" fmla="*/ 432 h 4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72" h="432">
                <a:moveTo>
                  <a:pt x="0" y="48"/>
                </a:moveTo>
                <a:lnTo>
                  <a:pt x="336" y="0"/>
                </a:lnTo>
                <a:cubicBezTo>
                  <a:pt x="362" y="3"/>
                  <a:pt x="380" y="4"/>
                  <a:pt x="404" y="12"/>
                </a:cubicBezTo>
                <a:cubicBezTo>
                  <a:pt x="419" y="27"/>
                  <a:pt x="430" y="35"/>
                  <a:pt x="440" y="52"/>
                </a:cubicBezTo>
                <a:cubicBezTo>
                  <a:pt x="450" y="68"/>
                  <a:pt x="456" y="89"/>
                  <a:pt x="468" y="104"/>
                </a:cubicBezTo>
                <a:cubicBezTo>
                  <a:pt x="491" y="132"/>
                  <a:pt x="521" y="146"/>
                  <a:pt x="548" y="168"/>
                </a:cubicBezTo>
                <a:cubicBezTo>
                  <a:pt x="583" y="196"/>
                  <a:pt x="601" y="218"/>
                  <a:pt x="640" y="244"/>
                </a:cubicBezTo>
                <a:cubicBezTo>
                  <a:pt x="655" y="267"/>
                  <a:pt x="663" y="289"/>
                  <a:pt x="668" y="316"/>
                </a:cubicBezTo>
                <a:cubicBezTo>
                  <a:pt x="669" y="353"/>
                  <a:pt x="672" y="428"/>
                  <a:pt x="672" y="428"/>
                </a:cubicBezTo>
                <a:lnTo>
                  <a:pt x="48" y="43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C5684A27-5A5E-4433-9B4A-D4AC22957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13" y="42672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10272" name="Text Box 32">
            <a:extLst>
              <a:ext uri="{FF2B5EF4-FFF2-40B4-BE49-F238E27FC236}">
                <a16:creationId xmlns:a16="http://schemas.microsoft.com/office/drawing/2014/main" id="{E5FB7B99-FB1B-4973-A9A9-B96CB1EF7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347345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32</a:t>
            </a:r>
          </a:p>
        </p:txBody>
      </p:sp>
      <p:sp>
        <p:nvSpPr>
          <p:cNvPr id="10273" name="Text Box 33">
            <a:extLst>
              <a:ext uri="{FF2B5EF4-FFF2-40B4-BE49-F238E27FC236}">
                <a16:creationId xmlns:a16="http://schemas.microsoft.com/office/drawing/2014/main" id="{C262779C-25C8-46B3-946E-5DE3EBADE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8" y="339725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50000"/>
                </a:solidFill>
                <a:latin typeface="Arial" panose="020B0604020202020204" pitchFamily="34" charset="0"/>
              </a:rPr>
              <a:t>40</a:t>
            </a:r>
          </a:p>
        </p:txBody>
      </p:sp>
      <p:sp>
        <p:nvSpPr>
          <p:cNvPr id="10274" name="Text Box 34">
            <a:extLst>
              <a:ext uri="{FF2B5EF4-FFF2-40B4-BE49-F238E27FC236}">
                <a16:creationId xmlns:a16="http://schemas.microsoft.com/office/drawing/2014/main" id="{BDC51F00-5F1C-4F7E-B8AD-5507BB48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3" y="41354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43</a:t>
            </a:r>
          </a:p>
        </p:txBody>
      </p:sp>
      <p:sp>
        <p:nvSpPr>
          <p:cNvPr id="10275" name="Text Box 35">
            <a:extLst>
              <a:ext uri="{FF2B5EF4-FFF2-40B4-BE49-F238E27FC236}">
                <a16:creationId xmlns:a16="http://schemas.microsoft.com/office/drawing/2014/main" id="{A945DAB9-3487-445E-9E3A-9457C8D0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43180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80</a:t>
            </a:r>
          </a:p>
        </p:txBody>
      </p:sp>
      <p:sp>
        <p:nvSpPr>
          <p:cNvPr id="10276" name="Text Box 36">
            <a:extLst>
              <a:ext uri="{FF2B5EF4-FFF2-40B4-BE49-F238E27FC236}">
                <a16:creationId xmlns:a16="http://schemas.microsoft.com/office/drawing/2014/main" id="{7C28E9C5-6E2F-4788-9120-455EABE05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41656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84</a:t>
            </a:r>
          </a:p>
        </p:txBody>
      </p:sp>
      <p:sp>
        <p:nvSpPr>
          <p:cNvPr id="10277" name="Text Box 37">
            <a:extLst>
              <a:ext uri="{FF2B5EF4-FFF2-40B4-BE49-F238E27FC236}">
                <a16:creationId xmlns:a16="http://schemas.microsoft.com/office/drawing/2014/main" id="{6B5F3351-BA44-44AF-AC43-E8915A12A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336867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47</a:t>
            </a:r>
          </a:p>
        </p:txBody>
      </p:sp>
      <p:sp>
        <p:nvSpPr>
          <p:cNvPr id="10278" name="Text Box 38">
            <a:extLst>
              <a:ext uri="{FF2B5EF4-FFF2-40B4-BE49-F238E27FC236}">
                <a16:creationId xmlns:a16="http://schemas.microsoft.com/office/drawing/2014/main" id="{F7789B46-F55D-444B-81D1-38C8CF332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4213" y="3429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59</a:t>
            </a:r>
          </a:p>
        </p:txBody>
      </p:sp>
      <p:sp>
        <p:nvSpPr>
          <p:cNvPr id="10279" name="Text Box 39">
            <a:extLst>
              <a:ext uri="{FF2B5EF4-FFF2-40B4-BE49-F238E27FC236}">
                <a16:creationId xmlns:a16="http://schemas.microsoft.com/office/drawing/2014/main" id="{7E65D395-CF53-4465-8F9A-01078B552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863" y="42783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26</a:t>
            </a:r>
          </a:p>
        </p:txBody>
      </p:sp>
      <p:sp>
        <p:nvSpPr>
          <p:cNvPr id="10280" name="Text Box 40">
            <a:extLst>
              <a:ext uri="{FF2B5EF4-FFF2-40B4-BE49-F238E27FC236}">
                <a16:creationId xmlns:a16="http://schemas.microsoft.com/office/drawing/2014/main" id="{873B7C83-82F4-4FFE-8142-DE7F54220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34798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10281" name="Text Box 41">
            <a:extLst>
              <a:ext uri="{FF2B5EF4-FFF2-40B4-BE49-F238E27FC236}">
                <a16:creationId xmlns:a16="http://schemas.microsoft.com/office/drawing/2014/main" id="{E5F02F35-555A-44F8-98B3-F30E55B59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3" y="57769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0282" name="Text Box 42">
            <a:extLst>
              <a:ext uri="{FF2B5EF4-FFF2-40B4-BE49-F238E27FC236}">
                <a16:creationId xmlns:a16="http://schemas.microsoft.com/office/drawing/2014/main" id="{55EE0F58-1137-4AB5-BC67-735B12720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50149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FF0000"/>
                </a:solidFill>
                <a:latin typeface="Arial" panose="020B0604020202020204" pitchFamily="34" charset="0"/>
              </a:rPr>
              <a:t>62</a:t>
            </a:r>
          </a:p>
        </p:txBody>
      </p:sp>
      <p:sp>
        <p:nvSpPr>
          <p:cNvPr id="10283" name="Freeform 43">
            <a:extLst>
              <a:ext uri="{FF2B5EF4-FFF2-40B4-BE49-F238E27FC236}">
                <a16:creationId xmlns:a16="http://schemas.microsoft.com/office/drawing/2014/main" id="{4CA6532F-D07D-44CE-9F78-7F78F526BEA3}"/>
              </a:ext>
            </a:extLst>
          </p:cNvPr>
          <p:cNvSpPr>
            <a:spLocks/>
          </p:cNvSpPr>
          <p:nvPr/>
        </p:nvSpPr>
        <p:spPr bwMode="auto">
          <a:xfrm>
            <a:off x="4648200" y="2819400"/>
            <a:ext cx="765175" cy="457200"/>
          </a:xfrm>
          <a:custGeom>
            <a:avLst/>
            <a:gdLst>
              <a:gd name="T0" fmla="*/ 2147483646 w 469"/>
              <a:gd name="T1" fmla="*/ 2147483646 h 288"/>
              <a:gd name="T2" fmla="*/ 2147483646 w 469"/>
              <a:gd name="T3" fmla="*/ 2147483646 h 288"/>
              <a:gd name="T4" fmla="*/ 2147483646 w 469"/>
              <a:gd name="T5" fmla="*/ 0 h 288"/>
              <a:gd name="T6" fmla="*/ 0 w 469"/>
              <a:gd name="T7" fmla="*/ 2147483646 h 288"/>
              <a:gd name="T8" fmla="*/ 2147483646 w 469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288"/>
              <a:gd name="T17" fmla="*/ 469 w 469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288">
                <a:moveTo>
                  <a:pt x="469" y="268"/>
                </a:moveTo>
                <a:cubicBezTo>
                  <a:pt x="454" y="205"/>
                  <a:pt x="469" y="130"/>
                  <a:pt x="469" y="65"/>
                </a:cubicBezTo>
                <a:lnTo>
                  <a:pt x="48" y="0"/>
                </a:lnTo>
                <a:lnTo>
                  <a:pt x="0" y="288"/>
                </a:lnTo>
                <a:lnTo>
                  <a:pt x="469" y="26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Freeform 44">
            <a:extLst>
              <a:ext uri="{FF2B5EF4-FFF2-40B4-BE49-F238E27FC236}">
                <a16:creationId xmlns:a16="http://schemas.microsoft.com/office/drawing/2014/main" id="{1496E893-25DE-43F7-A510-53315BBAB928}"/>
              </a:ext>
            </a:extLst>
          </p:cNvPr>
          <p:cNvSpPr>
            <a:spLocks/>
          </p:cNvSpPr>
          <p:nvPr/>
        </p:nvSpPr>
        <p:spPr bwMode="auto">
          <a:xfrm>
            <a:off x="4114800" y="2819400"/>
            <a:ext cx="609600" cy="457200"/>
          </a:xfrm>
          <a:custGeom>
            <a:avLst/>
            <a:gdLst>
              <a:gd name="T0" fmla="*/ 2147483646 w 384"/>
              <a:gd name="T1" fmla="*/ 2147483646 h 288"/>
              <a:gd name="T2" fmla="*/ 2147483646 w 384"/>
              <a:gd name="T3" fmla="*/ 0 h 288"/>
              <a:gd name="T4" fmla="*/ 0 w 384"/>
              <a:gd name="T5" fmla="*/ 2147483646 h 288"/>
              <a:gd name="T6" fmla="*/ 0 w 384"/>
              <a:gd name="T7" fmla="*/ 2147483646 h 288"/>
              <a:gd name="T8" fmla="*/ 2147483646 w 384"/>
              <a:gd name="T9" fmla="*/ 2147483646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288"/>
              <a:gd name="T17" fmla="*/ 384 w 384"/>
              <a:gd name="T18" fmla="*/ 288 h 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288">
                <a:moveTo>
                  <a:pt x="336" y="288"/>
                </a:moveTo>
                <a:lnTo>
                  <a:pt x="384" y="0"/>
                </a:lnTo>
                <a:lnTo>
                  <a:pt x="0" y="48"/>
                </a:lnTo>
                <a:lnTo>
                  <a:pt x="0" y="288"/>
                </a:lnTo>
                <a:lnTo>
                  <a:pt x="336" y="28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5" name="Text Box 45">
            <a:extLst>
              <a:ext uri="{FF2B5EF4-FFF2-40B4-BE49-F238E27FC236}">
                <a16:creationId xmlns:a16="http://schemas.microsoft.com/office/drawing/2014/main" id="{AFCFF784-B20E-45FB-8317-61BDBCD36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21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10286" name="Text Box 46">
            <a:extLst>
              <a:ext uri="{FF2B5EF4-FFF2-40B4-BE49-F238E27FC236}">
                <a16:creationId xmlns:a16="http://schemas.microsoft.com/office/drawing/2014/main" id="{89829860-868C-4339-9D1E-2DB9DB82E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21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29</a:t>
            </a:r>
          </a:p>
        </p:txBody>
      </p:sp>
      <p:sp>
        <p:nvSpPr>
          <p:cNvPr id="10287" name="Freeform 47">
            <a:extLst>
              <a:ext uri="{FF2B5EF4-FFF2-40B4-BE49-F238E27FC236}">
                <a16:creationId xmlns:a16="http://schemas.microsoft.com/office/drawing/2014/main" id="{01CB3D04-96C6-46C7-8EDE-2E42ABA897DB}"/>
              </a:ext>
            </a:extLst>
          </p:cNvPr>
          <p:cNvSpPr>
            <a:spLocks/>
          </p:cNvSpPr>
          <p:nvPr/>
        </p:nvSpPr>
        <p:spPr bwMode="auto">
          <a:xfrm>
            <a:off x="4038600" y="2286000"/>
            <a:ext cx="685800" cy="609600"/>
          </a:xfrm>
          <a:custGeom>
            <a:avLst/>
            <a:gdLst>
              <a:gd name="T0" fmla="*/ 2147483646 w 432"/>
              <a:gd name="T1" fmla="*/ 2147483646 h 384"/>
              <a:gd name="T2" fmla="*/ 2147483646 w 432"/>
              <a:gd name="T3" fmla="*/ 0 h 384"/>
              <a:gd name="T4" fmla="*/ 0 w 432"/>
              <a:gd name="T5" fmla="*/ 2147483646 h 384"/>
              <a:gd name="T6" fmla="*/ 2147483646 w 432"/>
              <a:gd name="T7" fmla="*/ 2147483646 h 384"/>
              <a:gd name="T8" fmla="*/ 2147483646 w 43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384"/>
              <a:gd name="T17" fmla="*/ 432 w 4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384">
                <a:moveTo>
                  <a:pt x="432" y="336"/>
                </a:moveTo>
                <a:lnTo>
                  <a:pt x="48" y="0"/>
                </a:lnTo>
                <a:lnTo>
                  <a:pt x="0" y="48"/>
                </a:lnTo>
                <a:lnTo>
                  <a:pt x="48" y="384"/>
                </a:lnTo>
                <a:lnTo>
                  <a:pt x="432" y="336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Freeform 48">
            <a:extLst>
              <a:ext uri="{FF2B5EF4-FFF2-40B4-BE49-F238E27FC236}">
                <a16:creationId xmlns:a16="http://schemas.microsoft.com/office/drawing/2014/main" id="{8A8DA98C-ADF6-4DDB-8A15-59D02C61FED7}"/>
              </a:ext>
            </a:extLst>
          </p:cNvPr>
          <p:cNvSpPr>
            <a:spLocks/>
          </p:cNvSpPr>
          <p:nvPr/>
        </p:nvSpPr>
        <p:spPr bwMode="auto">
          <a:xfrm>
            <a:off x="3657600" y="1219200"/>
            <a:ext cx="1219200" cy="1600200"/>
          </a:xfrm>
          <a:custGeom>
            <a:avLst/>
            <a:gdLst>
              <a:gd name="T0" fmla="*/ 2147483646 w 768"/>
              <a:gd name="T1" fmla="*/ 2147483646 h 1008"/>
              <a:gd name="T2" fmla="*/ 2147483646 w 768"/>
              <a:gd name="T3" fmla="*/ 2147483646 h 1008"/>
              <a:gd name="T4" fmla="*/ 0 w 768"/>
              <a:gd name="T5" fmla="*/ 2147483646 h 1008"/>
              <a:gd name="T6" fmla="*/ 2147483646 w 768"/>
              <a:gd name="T7" fmla="*/ 0 h 1008"/>
              <a:gd name="T8" fmla="*/ 2147483646 w 768"/>
              <a:gd name="T9" fmla="*/ 2147483646 h 1008"/>
              <a:gd name="T10" fmla="*/ 2147483646 w 768"/>
              <a:gd name="T11" fmla="*/ 2147483646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8"/>
              <a:gd name="T19" fmla="*/ 0 h 1008"/>
              <a:gd name="T20" fmla="*/ 768 w 768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8" h="1008">
                <a:moveTo>
                  <a:pt x="672" y="1008"/>
                </a:moveTo>
                <a:lnTo>
                  <a:pt x="288" y="672"/>
                </a:lnTo>
                <a:lnTo>
                  <a:pt x="0" y="144"/>
                </a:lnTo>
                <a:lnTo>
                  <a:pt x="240" y="0"/>
                </a:lnTo>
                <a:lnTo>
                  <a:pt x="768" y="672"/>
                </a:lnTo>
                <a:lnTo>
                  <a:pt x="672" y="1008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Freeform 49">
            <a:extLst>
              <a:ext uri="{FF2B5EF4-FFF2-40B4-BE49-F238E27FC236}">
                <a16:creationId xmlns:a16="http://schemas.microsoft.com/office/drawing/2014/main" id="{F5FAA4D8-9224-432F-8BC8-3D7854C50BB8}"/>
              </a:ext>
            </a:extLst>
          </p:cNvPr>
          <p:cNvSpPr>
            <a:spLocks/>
          </p:cNvSpPr>
          <p:nvPr/>
        </p:nvSpPr>
        <p:spPr bwMode="auto">
          <a:xfrm>
            <a:off x="3276600" y="2057400"/>
            <a:ext cx="838200" cy="685800"/>
          </a:xfrm>
          <a:custGeom>
            <a:avLst/>
            <a:gdLst>
              <a:gd name="T0" fmla="*/ 2147483646 w 528"/>
              <a:gd name="T1" fmla="*/ 2147483646 h 432"/>
              <a:gd name="T2" fmla="*/ 0 w 528"/>
              <a:gd name="T3" fmla="*/ 2147483646 h 432"/>
              <a:gd name="T4" fmla="*/ 0 w 528"/>
              <a:gd name="T5" fmla="*/ 0 h 432"/>
              <a:gd name="T6" fmla="*/ 2147483646 w 528"/>
              <a:gd name="T7" fmla="*/ 2147483646 h 432"/>
              <a:gd name="T8" fmla="*/ 2147483646 w 528"/>
              <a:gd name="T9" fmla="*/ 2147483646 h 432"/>
              <a:gd name="T10" fmla="*/ 2147483646 w 528"/>
              <a:gd name="T11" fmla="*/ 2147483646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432"/>
              <a:gd name="T20" fmla="*/ 528 w 528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432">
                <a:moveTo>
                  <a:pt x="528" y="432"/>
                </a:moveTo>
                <a:lnTo>
                  <a:pt x="0" y="336"/>
                </a:lnTo>
                <a:lnTo>
                  <a:pt x="0" y="0"/>
                </a:lnTo>
                <a:lnTo>
                  <a:pt x="144" y="144"/>
                </a:lnTo>
                <a:lnTo>
                  <a:pt x="480" y="192"/>
                </a:lnTo>
                <a:lnTo>
                  <a:pt x="52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Freeform 50">
            <a:extLst>
              <a:ext uri="{FF2B5EF4-FFF2-40B4-BE49-F238E27FC236}">
                <a16:creationId xmlns:a16="http://schemas.microsoft.com/office/drawing/2014/main" id="{F76A54B3-8882-4D7C-94CC-5D6C83036A74}"/>
              </a:ext>
            </a:extLst>
          </p:cNvPr>
          <p:cNvSpPr>
            <a:spLocks/>
          </p:cNvSpPr>
          <p:nvPr/>
        </p:nvSpPr>
        <p:spPr bwMode="auto">
          <a:xfrm>
            <a:off x="3733800" y="2667000"/>
            <a:ext cx="381000" cy="609600"/>
          </a:xfrm>
          <a:custGeom>
            <a:avLst/>
            <a:gdLst>
              <a:gd name="T0" fmla="*/ 2147483646 w 240"/>
              <a:gd name="T1" fmla="*/ 2147483646 h 384"/>
              <a:gd name="T2" fmla="*/ 2147483646 w 240"/>
              <a:gd name="T3" fmla="*/ 2147483646 h 384"/>
              <a:gd name="T4" fmla="*/ 2147483646 w 240"/>
              <a:gd name="T5" fmla="*/ 2147483646 h 384"/>
              <a:gd name="T6" fmla="*/ 0 w 240"/>
              <a:gd name="T7" fmla="*/ 0 h 384"/>
              <a:gd name="T8" fmla="*/ 0 w 240"/>
              <a:gd name="T9" fmla="*/ 2147483646 h 384"/>
              <a:gd name="T10" fmla="*/ 2147483646 w 240"/>
              <a:gd name="T11" fmla="*/ 2147483646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384"/>
              <a:gd name="T20" fmla="*/ 240 w 240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384">
                <a:moveTo>
                  <a:pt x="240" y="384"/>
                </a:moveTo>
                <a:lnTo>
                  <a:pt x="240" y="144"/>
                </a:lnTo>
                <a:lnTo>
                  <a:pt x="240" y="48"/>
                </a:lnTo>
                <a:lnTo>
                  <a:pt x="0" y="0"/>
                </a:lnTo>
                <a:lnTo>
                  <a:pt x="0" y="384"/>
                </a:lnTo>
                <a:lnTo>
                  <a:pt x="240" y="384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Freeform 51">
            <a:extLst>
              <a:ext uri="{FF2B5EF4-FFF2-40B4-BE49-F238E27FC236}">
                <a16:creationId xmlns:a16="http://schemas.microsoft.com/office/drawing/2014/main" id="{21D3EE6E-2156-4692-9593-932A56E89475}"/>
              </a:ext>
            </a:extLst>
          </p:cNvPr>
          <p:cNvSpPr>
            <a:spLocks/>
          </p:cNvSpPr>
          <p:nvPr/>
        </p:nvSpPr>
        <p:spPr bwMode="auto">
          <a:xfrm rot="84623">
            <a:off x="3276600" y="2590800"/>
            <a:ext cx="457200" cy="685800"/>
          </a:xfrm>
          <a:custGeom>
            <a:avLst/>
            <a:gdLst>
              <a:gd name="T0" fmla="*/ 2147483646 w 288"/>
              <a:gd name="T1" fmla="*/ 2147483646 h 432"/>
              <a:gd name="T2" fmla="*/ 0 w 288"/>
              <a:gd name="T3" fmla="*/ 2147483646 h 432"/>
              <a:gd name="T4" fmla="*/ 0 w 288"/>
              <a:gd name="T5" fmla="*/ 0 h 432"/>
              <a:gd name="T6" fmla="*/ 2147483646 w 288"/>
              <a:gd name="T7" fmla="*/ 2147483646 h 432"/>
              <a:gd name="T8" fmla="*/ 2147483646 w 28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432"/>
              <a:gd name="T17" fmla="*/ 288 w 288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432">
                <a:moveTo>
                  <a:pt x="288" y="432"/>
                </a:moveTo>
                <a:lnTo>
                  <a:pt x="0" y="432"/>
                </a:lnTo>
                <a:lnTo>
                  <a:pt x="0" y="0"/>
                </a:lnTo>
                <a:lnTo>
                  <a:pt x="288" y="48"/>
                </a:lnTo>
                <a:lnTo>
                  <a:pt x="288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Freeform 52">
            <a:extLst>
              <a:ext uri="{FF2B5EF4-FFF2-40B4-BE49-F238E27FC236}">
                <a16:creationId xmlns:a16="http://schemas.microsoft.com/office/drawing/2014/main" id="{5EB0D454-1681-4972-82DF-978C34006258}"/>
              </a:ext>
            </a:extLst>
          </p:cNvPr>
          <p:cNvSpPr>
            <a:spLocks/>
          </p:cNvSpPr>
          <p:nvPr/>
        </p:nvSpPr>
        <p:spPr bwMode="auto">
          <a:xfrm>
            <a:off x="4724400" y="2286000"/>
            <a:ext cx="685800" cy="685800"/>
          </a:xfrm>
          <a:custGeom>
            <a:avLst/>
            <a:gdLst>
              <a:gd name="T0" fmla="*/ 2147483646 w 432"/>
              <a:gd name="T1" fmla="*/ 2147483646 h 432"/>
              <a:gd name="T2" fmla="*/ 2147483646 w 432"/>
              <a:gd name="T3" fmla="*/ 0 h 432"/>
              <a:gd name="T4" fmla="*/ 2147483646 w 432"/>
              <a:gd name="T5" fmla="*/ 0 h 432"/>
              <a:gd name="T6" fmla="*/ 0 w 432"/>
              <a:gd name="T7" fmla="*/ 2147483646 h 432"/>
              <a:gd name="T8" fmla="*/ 2147483646 w 432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2"/>
              <a:gd name="T16" fmla="*/ 0 h 432"/>
              <a:gd name="T17" fmla="*/ 432 w 432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2" h="432">
                <a:moveTo>
                  <a:pt x="432" y="432"/>
                </a:moveTo>
                <a:lnTo>
                  <a:pt x="432" y="0"/>
                </a:lnTo>
                <a:lnTo>
                  <a:pt x="96" y="0"/>
                </a:lnTo>
                <a:lnTo>
                  <a:pt x="0" y="336"/>
                </a:lnTo>
                <a:lnTo>
                  <a:pt x="432" y="43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Text Box 53">
            <a:extLst>
              <a:ext uri="{FF2B5EF4-FFF2-40B4-BE49-F238E27FC236}">
                <a16:creationId xmlns:a16="http://schemas.microsoft.com/office/drawing/2014/main" id="{C08082EE-0E0F-4B61-BF26-418CF4D6C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225" y="28448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34</a:t>
            </a:r>
          </a:p>
        </p:txBody>
      </p:sp>
      <p:pic>
        <p:nvPicPr>
          <p:cNvPr id="10294" name="Picture 54" descr="C:\AGVISE Logo\Agvise-logo2000.jpg">
            <a:extLst>
              <a:ext uri="{FF2B5EF4-FFF2-40B4-BE49-F238E27FC236}">
                <a16:creationId xmlns:a16="http://schemas.microsoft.com/office/drawing/2014/main" id="{011A5F81-14C7-48B4-A10C-AB8E7B029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71738"/>
            <a:ext cx="233045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5" name="Text Box 55">
            <a:extLst>
              <a:ext uri="{FF2B5EF4-FFF2-40B4-BE49-F238E27FC236}">
                <a16:creationId xmlns:a16="http://schemas.microsoft.com/office/drawing/2014/main" id="{2FB3FED2-A279-48E5-B496-2E4F77264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862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000000"/>
                </a:solidFill>
                <a:latin typeface="Arial" panose="020B0604020202020204" pitchFamily="34" charset="0"/>
              </a:rPr>
              <a:t>Median Soil Nitrate following Wheat in 2017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6" name="Text Box 56">
            <a:extLst>
              <a:ext uri="{FF2B5EF4-FFF2-40B4-BE49-F238E27FC236}">
                <a16:creationId xmlns:a16="http://schemas.microsoft.com/office/drawing/2014/main" id="{14F499B9-0A1D-49C3-BFAD-CB69B286E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71600"/>
            <a:ext cx="2392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Fall 2017 Samples</a:t>
            </a: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7" name="Text Box 57">
            <a:extLst>
              <a:ext uri="{FF2B5EF4-FFF2-40B4-BE49-F238E27FC236}">
                <a16:creationId xmlns:a16="http://schemas.microsoft.com/office/drawing/2014/main" id="{F79E9E7F-C7D0-4C61-9271-9EE721309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828800"/>
            <a:ext cx="2579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(lb/a 0-24” samples)</a:t>
            </a:r>
          </a:p>
        </p:txBody>
      </p:sp>
      <p:sp>
        <p:nvSpPr>
          <p:cNvPr id="10298" name="Text Box 58">
            <a:extLst>
              <a:ext uri="{FF2B5EF4-FFF2-40B4-BE49-F238E27FC236}">
                <a16:creationId xmlns:a16="http://schemas.microsoft.com/office/drawing/2014/main" id="{3435F964-8AF7-49C3-8FEC-3E3239E2E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8382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MB</a:t>
            </a:r>
          </a:p>
        </p:txBody>
      </p:sp>
      <p:sp>
        <p:nvSpPr>
          <p:cNvPr id="10299" name="Text Box 59">
            <a:extLst>
              <a:ext uri="{FF2B5EF4-FFF2-40B4-BE49-F238E27FC236}">
                <a16:creationId xmlns:a16="http://schemas.microsoft.com/office/drawing/2014/main" id="{2D6C27BC-0CFD-42DC-A01C-270D2E8A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6576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ND</a:t>
            </a:r>
          </a:p>
        </p:txBody>
      </p:sp>
      <p:sp>
        <p:nvSpPr>
          <p:cNvPr id="10300" name="Text Box 60">
            <a:extLst>
              <a:ext uri="{FF2B5EF4-FFF2-40B4-BE49-F238E27FC236}">
                <a16:creationId xmlns:a16="http://schemas.microsoft.com/office/drawing/2014/main" id="{EF43A94C-AA9A-4354-820E-94B568C83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1816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SD</a:t>
            </a:r>
          </a:p>
        </p:txBody>
      </p:sp>
      <p:sp>
        <p:nvSpPr>
          <p:cNvPr id="10301" name="Text Box 61">
            <a:extLst>
              <a:ext uri="{FF2B5EF4-FFF2-40B4-BE49-F238E27FC236}">
                <a16:creationId xmlns:a16="http://schemas.microsoft.com/office/drawing/2014/main" id="{A2DB6B29-B94A-4003-B146-87BB7E6B6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9530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10302" name="Text Box 62">
            <a:extLst>
              <a:ext uri="{FF2B5EF4-FFF2-40B4-BE49-F238E27FC236}">
                <a16:creationId xmlns:a16="http://schemas.microsoft.com/office/drawing/2014/main" id="{DB0077B6-B7AF-470C-B64A-F475C5990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463" y="49387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63</a:t>
            </a:r>
          </a:p>
        </p:txBody>
      </p:sp>
      <p:sp>
        <p:nvSpPr>
          <p:cNvPr id="10303" name="Text Box 63">
            <a:extLst>
              <a:ext uri="{FF2B5EF4-FFF2-40B4-BE49-F238E27FC236}">
                <a16:creationId xmlns:a16="http://schemas.microsoft.com/office/drawing/2014/main" id="{A0E16957-5FD2-4AF2-A2B2-CF45547E6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5715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FF0000"/>
                </a:solidFill>
                <a:latin typeface="Arial" panose="020B0604020202020204" pitchFamily="34" charset="0"/>
              </a:rPr>
              <a:t>61</a:t>
            </a:r>
          </a:p>
        </p:txBody>
      </p:sp>
      <p:sp>
        <p:nvSpPr>
          <p:cNvPr id="10304" name="Text Box 65">
            <a:extLst>
              <a:ext uri="{FF2B5EF4-FFF2-40B4-BE49-F238E27FC236}">
                <a16:creationId xmlns:a16="http://schemas.microsoft.com/office/drawing/2014/main" id="{241EB70E-DF58-4EA1-AABD-76DE0E153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288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45</a:t>
            </a:r>
          </a:p>
        </p:txBody>
      </p:sp>
      <p:sp>
        <p:nvSpPr>
          <p:cNvPr id="10305" name="Text Box 67">
            <a:extLst>
              <a:ext uri="{FF2B5EF4-FFF2-40B4-BE49-F238E27FC236}">
                <a16:creationId xmlns:a16="http://schemas.microsoft.com/office/drawing/2014/main" id="{751F1605-9454-4A6E-8992-A869FE2A0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5" y="17732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24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6" name="Text Box 68">
            <a:extLst>
              <a:ext uri="{FF2B5EF4-FFF2-40B4-BE49-F238E27FC236}">
                <a16:creationId xmlns:a16="http://schemas.microsoft.com/office/drawing/2014/main" id="{D2E4E508-9A61-4869-BE10-1C2FEA13F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8494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28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07" name="Text Box 69">
            <a:extLst>
              <a:ext uri="{FF2B5EF4-FFF2-40B4-BE49-F238E27FC236}">
                <a16:creationId xmlns:a16="http://schemas.microsoft.com/office/drawing/2014/main" id="{22383BD8-075B-43CE-B358-B7A6FEA26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3002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10308" name="Text Box 70">
            <a:extLst>
              <a:ext uri="{FF2B5EF4-FFF2-40B4-BE49-F238E27FC236}">
                <a16:creationId xmlns:a16="http://schemas.microsoft.com/office/drawing/2014/main" id="{E34F992D-EEB8-4C9D-B815-2DCB2400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13" y="50292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29</a:t>
            </a:r>
          </a:p>
        </p:txBody>
      </p:sp>
      <p:sp>
        <p:nvSpPr>
          <p:cNvPr id="10309" name="Text Box 71">
            <a:extLst>
              <a:ext uri="{FF2B5EF4-FFF2-40B4-BE49-F238E27FC236}">
                <a16:creationId xmlns:a16="http://schemas.microsoft.com/office/drawing/2014/main" id="{D2874625-14F2-4F80-98F4-3BDF2A808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3" y="4953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50000"/>
                </a:solidFill>
                <a:latin typeface="Arial" panose="020B0604020202020204" pitchFamily="34" charset="0"/>
              </a:rPr>
              <a:t>40</a:t>
            </a:r>
          </a:p>
        </p:txBody>
      </p:sp>
      <p:grpSp>
        <p:nvGrpSpPr>
          <p:cNvPr id="10310" name="Group 14">
            <a:extLst>
              <a:ext uri="{FF2B5EF4-FFF2-40B4-BE49-F238E27FC236}">
                <a16:creationId xmlns:a16="http://schemas.microsoft.com/office/drawing/2014/main" id="{2A8B9CBA-62FE-49A1-AF97-FA1CCF69364E}"/>
              </a:ext>
            </a:extLst>
          </p:cNvPr>
          <p:cNvGrpSpPr>
            <a:grpSpLocks/>
          </p:cNvGrpSpPr>
          <p:nvPr/>
        </p:nvGrpSpPr>
        <p:grpSpPr bwMode="auto">
          <a:xfrm>
            <a:off x="2273300" y="1223963"/>
            <a:ext cx="5062538" cy="5449887"/>
            <a:chOff x="2273820" y="1224116"/>
            <a:chExt cx="5062384" cy="544952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EC21A7F-F8E3-4139-B823-806A97A23D48}"/>
                </a:ext>
              </a:extLst>
            </p:cNvPr>
            <p:cNvSpPr/>
            <p:nvPr/>
          </p:nvSpPr>
          <p:spPr>
            <a:xfrm>
              <a:off x="4755008" y="3052796"/>
              <a:ext cx="2581196" cy="3082722"/>
            </a:xfrm>
            <a:custGeom>
              <a:avLst/>
              <a:gdLst>
                <a:gd name="connsiteX0" fmla="*/ 0 w 2580968"/>
                <a:gd name="connsiteY0" fmla="*/ 228600 h 3082413"/>
                <a:gd name="connsiteX1" fmla="*/ 663678 w 2580968"/>
                <a:gd name="connsiteY1" fmla="*/ 199103 h 3082413"/>
                <a:gd name="connsiteX2" fmla="*/ 656304 w 2580968"/>
                <a:gd name="connsiteY2" fmla="*/ 0 h 3082413"/>
                <a:gd name="connsiteX3" fmla="*/ 707923 w 2580968"/>
                <a:gd name="connsiteY3" fmla="*/ 0 h 3082413"/>
                <a:gd name="connsiteX4" fmla="*/ 774291 w 2580968"/>
                <a:gd name="connsiteY4" fmla="*/ 29497 h 3082413"/>
                <a:gd name="connsiteX5" fmla="*/ 825910 w 2580968"/>
                <a:gd name="connsiteY5" fmla="*/ 331839 h 3082413"/>
                <a:gd name="connsiteX6" fmla="*/ 877529 w 2580968"/>
                <a:gd name="connsiteY6" fmla="*/ 383458 h 3082413"/>
                <a:gd name="connsiteX7" fmla="*/ 943897 w 2580968"/>
                <a:gd name="connsiteY7" fmla="*/ 383458 h 3082413"/>
                <a:gd name="connsiteX8" fmla="*/ 973394 w 2580968"/>
                <a:gd name="connsiteY8" fmla="*/ 405581 h 3082413"/>
                <a:gd name="connsiteX9" fmla="*/ 1032388 w 2580968"/>
                <a:gd name="connsiteY9" fmla="*/ 412955 h 3082413"/>
                <a:gd name="connsiteX10" fmla="*/ 1098755 w 2580968"/>
                <a:gd name="connsiteY10" fmla="*/ 427703 h 3082413"/>
                <a:gd name="connsiteX11" fmla="*/ 1135626 w 2580968"/>
                <a:gd name="connsiteY11" fmla="*/ 471949 h 3082413"/>
                <a:gd name="connsiteX12" fmla="*/ 1224117 w 2580968"/>
                <a:gd name="connsiteY12" fmla="*/ 442452 h 3082413"/>
                <a:gd name="connsiteX13" fmla="*/ 1342104 w 2580968"/>
                <a:gd name="connsiteY13" fmla="*/ 405581 h 3082413"/>
                <a:gd name="connsiteX14" fmla="*/ 1460091 w 2580968"/>
                <a:gd name="connsiteY14" fmla="*/ 420329 h 3082413"/>
                <a:gd name="connsiteX15" fmla="*/ 1496962 w 2580968"/>
                <a:gd name="connsiteY15" fmla="*/ 442452 h 3082413"/>
                <a:gd name="connsiteX16" fmla="*/ 1533833 w 2580968"/>
                <a:gd name="connsiteY16" fmla="*/ 479323 h 3082413"/>
                <a:gd name="connsiteX17" fmla="*/ 1578078 w 2580968"/>
                <a:gd name="connsiteY17" fmla="*/ 567813 h 3082413"/>
                <a:gd name="connsiteX18" fmla="*/ 1629697 w 2580968"/>
                <a:gd name="connsiteY18" fmla="*/ 582561 h 3082413"/>
                <a:gd name="connsiteX19" fmla="*/ 1666568 w 2580968"/>
                <a:gd name="connsiteY19" fmla="*/ 538316 h 3082413"/>
                <a:gd name="connsiteX20" fmla="*/ 1718188 w 2580968"/>
                <a:gd name="connsiteY20" fmla="*/ 560439 h 3082413"/>
                <a:gd name="connsiteX21" fmla="*/ 1725562 w 2580968"/>
                <a:gd name="connsiteY21" fmla="*/ 582561 h 3082413"/>
                <a:gd name="connsiteX22" fmla="*/ 1784555 w 2580968"/>
                <a:gd name="connsiteY22" fmla="*/ 589936 h 3082413"/>
                <a:gd name="connsiteX23" fmla="*/ 1836175 w 2580968"/>
                <a:gd name="connsiteY23" fmla="*/ 648929 h 3082413"/>
                <a:gd name="connsiteX24" fmla="*/ 1954162 w 2580968"/>
                <a:gd name="connsiteY24" fmla="*/ 656303 h 3082413"/>
                <a:gd name="connsiteX25" fmla="*/ 2057400 w 2580968"/>
                <a:gd name="connsiteY25" fmla="*/ 589936 h 3082413"/>
                <a:gd name="connsiteX26" fmla="*/ 2138517 w 2580968"/>
                <a:gd name="connsiteY26" fmla="*/ 597310 h 3082413"/>
                <a:gd name="connsiteX27" fmla="*/ 2315497 w 2580968"/>
                <a:gd name="connsiteY27" fmla="*/ 612058 h 3082413"/>
                <a:gd name="connsiteX28" fmla="*/ 2396613 w 2580968"/>
                <a:gd name="connsiteY28" fmla="*/ 663678 h 3082413"/>
                <a:gd name="connsiteX29" fmla="*/ 2580968 w 2580968"/>
                <a:gd name="connsiteY29" fmla="*/ 648929 h 3082413"/>
                <a:gd name="connsiteX30" fmla="*/ 2492478 w 2580968"/>
                <a:gd name="connsiteY30" fmla="*/ 693174 h 3082413"/>
                <a:gd name="connsiteX31" fmla="*/ 2470355 w 2580968"/>
                <a:gd name="connsiteY31" fmla="*/ 722671 h 3082413"/>
                <a:gd name="connsiteX32" fmla="*/ 2337620 w 2580968"/>
                <a:gd name="connsiteY32" fmla="*/ 796413 h 3082413"/>
                <a:gd name="connsiteX33" fmla="*/ 2197510 w 2580968"/>
                <a:gd name="connsiteY33" fmla="*/ 877529 h 3082413"/>
                <a:gd name="connsiteX34" fmla="*/ 2094271 w 2580968"/>
                <a:gd name="connsiteY34" fmla="*/ 943897 h 3082413"/>
                <a:gd name="connsiteX35" fmla="*/ 1946788 w 2580968"/>
                <a:gd name="connsiteY35" fmla="*/ 1106129 h 3082413"/>
                <a:gd name="connsiteX36" fmla="*/ 1843549 w 2580968"/>
                <a:gd name="connsiteY36" fmla="*/ 1209368 h 3082413"/>
                <a:gd name="connsiteX37" fmla="*/ 1747684 w 2580968"/>
                <a:gd name="connsiteY37" fmla="*/ 1297858 h 3082413"/>
                <a:gd name="connsiteX38" fmla="*/ 1651820 w 2580968"/>
                <a:gd name="connsiteY38" fmla="*/ 1386349 h 3082413"/>
                <a:gd name="connsiteX39" fmla="*/ 1644446 w 2580968"/>
                <a:gd name="connsiteY39" fmla="*/ 1423219 h 3082413"/>
                <a:gd name="connsiteX40" fmla="*/ 1651820 w 2580968"/>
                <a:gd name="connsiteY40" fmla="*/ 1644445 h 3082413"/>
                <a:gd name="connsiteX41" fmla="*/ 1644446 w 2580968"/>
                <a:gd name="connsiteY41" fmla="*/ 1696065 h 3082413"/>
                <a:gd name="connsiteX42" fmla="*/ 1637071 w 2580968"/>
                <a:gd name="connsiteY42" fmla="*/ 1732936 h 3082413"/>
                <a:gd name="connsiteX43" fmla="*/ 1592826 w 2580968"/>
                <a:gd name="connsiteY43" fmla="*/ 1762432 h 3082413"/>
                <a:gd name="connsiteX44" fmla="*/ 1519084 w 2580968"/>
                <a:gd name="connsiteY44" fmla="*/ 1814052 h 3082413"/>
                <a:gd name="connsiteX45" fmla="*/ 1474839 w 2580968"/>
                <a:gd name="connsiteY45" fmla="*/ 1850923 h 3082413"/>
                <a:gd name="connsiteX46" fmla="*/ 1474839 w 2580968"/>
                <a:gd name="connsiteY46" fmla="*/ 1939413 h 3082413"/>
                <a:gd name="connsiteX47" fmla="*/ 1474839 w 2580968"/>
                <a:gd name="connsiteY47" fmla="*/ 1976284 h 3082413"/>
                <a:gd name="connsiteX48" fmla="*/ 1519084 w 2580968"/>
                <a:gd name="connsiteY48" fmla="*/ 2005781 h 3082413"/>
                <a:gd name="connsiteX49" fmla="*/ 1548581 w 2580968"/>
                <a:gd name="connsiteY49" fmla="*/ 2064774 h 3082413"/>
                <a:gd name="connsiteX50" fmla="*/ 1548581 w 2580968"/>
                <a:gd name="connsiteY50" fmla="*/ 2160639 h 3082413"/>
                <a:gd name="connsiteX51" fmla="*/ 1519084 w 2580968"/>
                <a:gd name="connsiteY51" fmla="*/ 2197510 h 3082413"/>
                <a:gd name="connsiteX52" fmla="*/ 1519084 w 2580968"/>
                <a:gd name="connsiteY52" fmla="*/ 2256503 h 3082413"/>
                <a:gd name="connsiteX53" fmla="*/ 1504336 w 2580968"/>
                <a:gd name="connsiteY53" fmla="*/ 2330245 h 3082413"/>
                <a:gd name="connsiteX54" fmla="*/ 1511710 w 2580968"/>
                <a:gd name="connsiteY54" fmla="*/ 2396613 h 3082413"/>
                <a:gd name="connsiteX55" fmla="*/ 1548581 w 2580968"/>
                <a:gd name="connsiteY55" fmla="*/ 2448232 h 3082413"/>
                <a:gd name="connsiteX56" fmla="*/ 1585452 w 2580968"/>
                <a:gd name="connsiteY56" fmla="*/ 2492478 h 3082413"/>
                <a:gd name="connsiteX57" fmla="*/ 1651820 w 2580968"/>
                <a:gd name="connsiteY57" fmla="*/ 2492478 h 3082413"/>
                <a:gd name="connsiteX58" fmla="*/ 1688691 w 2580968"/>
                <a:gd name="connsiteY58" fmla="*/ 2536723 h 3082413"/>
                <a:gd name="connsiteX59" fmla="*/ 1762433 w 2580968"/>
                <a:gd name="connsiteY59" fmla="*/ 2566219 h 3082413"/>
                <a:gd name="connsiteX60" fmla="*/ 1821426 w 2580968"/>
                <a:gd name="connsiteY60" fmla="*/ 2639961 h 3082413"/>
                <a:gd name="connsiteX61" fmla="*/ 1909917 w 2580968"/>
                <a:gd name="connsiteY61" fmla="*/ 2721078 h 3082413"/>
                <a:gd name="connsiteX62" fmla="*/ 2005781 w 2580968"/>
                <a:gd name="connsiteY62" fmla="*/ 2787445 h 3082413"/>
                <a:gd name="connsiteX63" fmla="*/ 2064775 w 2580968"/>
                <a:gd name="connsiteY63" fmla="*/ 2853813 h 3082413"/>
                <a:gd name="connsiteX64" fmla="*/ 2086897 w 2580968"/>
                <a:gd name="connsiteY64" fmla="*/ 2883310 h 3082413"/>
                <a:gd name="connsiteX65" fmla="*/ 2086897 w 2580968"/>
                <a:gd name="connsiteY65" fmla="*/ 3030794 h 3082413"/>
                <a:gd name="connsiteX66" fmla="*/ 1364226 w 2580968"/>
                <a:gd name="connsiteY66" fmla="*/ 3045542 h 3082413"/>
                <a:gd name="connsiteX67" fmla="*/ 870155 w 2580968"/>
                <a:gd name="connsiteY67" fmla="*/ 3067665 h 3082413"/>
                <a:gd name="connsiteX68" fmla="*/ 221226 w 2580968"/>
                <a:gd name="connsiteY68" fmla="*/ 3082413 h 3082413"/>
                <a:gd name="connsiteX69" fmla="*/ 221226 w 2580968"/>
                <a:gd name="connsiteY69" fmla="*/ 2145890 h 3082413"/>
                <a:gd name="connsiteX70" fmla="*/ 206478 w 2580968"/>
                <a:gd name="connsiteY70" fmla="*/ 2094271 h 3082413"/>
                <a:gd name="connsiteX71" fmla="*/ 162233 w 2580968"/>
                <a:gd name="connsiteY71" fmla="*/ 2064774 h 3082413"/>
                <a:gd name="connsiteX72" fmla="*/ 117988 w 2580968"/>
                <a:gd name="connsiteY72" fmla="*/ 1976284 h 3082413"/>
                <a:gd name="connsiteX73" fmla="*/ 206478 w 2580968"/>
                <a:gd name="connsiteY73" fmla="*/ 1850923 h 3082413"/>
                <a:gd name="connsiteX74" fmla="*/ 213852 w 2580968"/>
                <a:gd name="connsiteY74" fmla="*/ 1673942 h 3082413"/>
                <a:gd name="connsiteX75" fmla="*/ 191729 w 2580968"/>
                <a:gd name="connsiteY75" fmla="*/ 1555955 h 3082413"/>
                <a:gd name="connsiteX76" fmla="*/ 154859 w 2580968"/>
                <a:gd name="connsiteY76" fmla="*/ 1474839 h 3082413"/>
                <a:gd name="connsiteX77" fmla="*/ 140110 w 2580968"/>
                <a:gd name="connsiteY77" fmla="*/ 1253613 h 3082413"/>
                <a:gd name="connsiteX78" fmla="*/ 125362 w 2580968"/>
                <a:gd name="connsiteY78" fmla="*/ 1076632 h 3082413"/>
                <a:gd name="connsiteX79" fmla="*/ 110613 w 2580968"/>
                <a:gd name="connsiteY79" fmla="*/ 914400 h 3082413"/>
                <a:gd name="connsiteX80" fmla="*/ 51620 w 2580968"/>
                <a:gd name="connsiteY80" fmla="*/ 789039 h 3082413"/>
                <a:gd name="connsiteX81" fmla="*/ 29497 w 2580968"/>
                <a:gd name="connsiteY81" fmla="*/ 648929 h 3082413"/>
                <a:gd name="connsiteX82" fmla="*/ 7375 w 2580968"/>
                <a:gd name="connsiteY82" fmla="*/ 457200 h 3082413"/>
                <a:gd name="connsiteX83" fmla="*/ 58994 w 2580968"/>
                <a:gd name="connsiteY83" fmla="*/ 368710 h 3082413"/>
                <a:gd name="connsiteX84" fmla="*/ 0 w 2580968"/>
                <a:gd name="connsiteY84" fmla="*/ 228600 h 308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2580968" h="3082413">
                  <a:moveTo>
                    <a:pt x="0" y="228600"/>
                  </a:moveTo>
                  <a:lnTo>
                    <a:pt x="663678" y="199103"/>
                  </a:lnTo>
                  <a:lnTo>
                    <a:pt x="656304" y="0"/>
                  </a:lnTo>
                  <a:lnTo>
                    <a:pt x="707923" y="0"/>
                  </a:lnTo>
                  <a:lnTo>
                    <a:pt x="774291" y="29497"/>
                  </a:lnTo>
                  <a:lnTo>
                    <a:pt x="825910" y="331839"/>
                  </a:lnTo>
                  <a:lnTo>
                    <a:pt x="877529" y="383458"/>
                  </a:lnTo>
                  <a:lnTo>
                    <a:pt x="943897" y="383458"/>
                  </a:lnTo>
                  <a:lnTo>
                    <a:pt x="973394" y="405581"/>
                  </a:lnTo>
                  <a:lnTo>
                    <a:pt x="1032388" y="412955"/>
                  </a:lnTo>
                  <a:lnTo>
                    <a:pt x="1098755" y="427703"/>
                  </a:lnTo>
                  <a:lnTo>
                    <a:pt x="1135626" y="471949"/>
                  </a:lnTo>
                  <a:lnTo>
                    <a:pt x="1224117" y="442452"/>
                  </a:lnTo>
                  <a:lnTo>
                    <a:pt x="1342104" y="405581"/>
                  </a:lnTo>
                  <a:lnTo>
                    <a:pt x="1460091" y="420329"/>
                  </a:lnTo>
                  <a:lnTo>
                    <a:pt x="1496962" y="442452"/>
                  </a:lnTo>
                  <a:lnTo>
                    <a:pt x="1533833" y="479323"/>
                  </a:lnTo>
                  <a:lnTo>
                    <a:pt x="1578078" y="567813"/>
                  </a:lnTo>
                  <a:lnTo>
                    <a:pt x="1629697" y="582561"/>
                  </a:lnTo>
                  <a:lnTo>
                    <a:pt x="1666568" y="538316"/>
                  </a:lnTo>
                  <a:lnTo>
                    <a:pt x="1718188" y="560439"/>
                  </a:lnTo>
                  <a:lnTo>
                    <a:pt x="1725562" y="582561"/>
                  </a:lnTo>
                  <a:lnTo>
                    <a:pt x="1784555" y="589936"/>
                  </a:lnTo>
                  <a:lnTo>
                    <a:pt x="1836175" y="648929"/>
                  </a:lnTo>
                  <a:lnTo>
                    <a:pt x="1954162" y="656303"/>
                  </a:lnTo>
                  <a:lnTo>
                    <a:pt x="2057400" y="589936"/>
                  </a:lnTo>
                  <a:lnTo>
                    <a:pt x="2138517" y="597310"/>
                  </a:lnTo>
                  <a:lnTo>
                    <a:pt x="2315497" y="612058"/>
                  </a:lnTo>
                  <a:lnTo>
                    <a:pt x="2396613" y="663678"/>
                  </a:lnTo>
                  <a:lnTo>
                    <a:pt x="2580968" y="648929"/>
                  </a:lnTo>
                  <a:lnTo>
                    <a:pt x="2492478" y="693174"/>
                  </a:lnTo>
                  <a:lnTo>
                    <a:pt x="2470355" y="722671"/>
                  </a:lnTo>
                  <a:lnTo>
                    <a:pt x="2337620" y="796413"/>
                  </a:lnTo>
                  <a:lnTo>
                    <a:pt x="2197510" y="877529"/>
                  </a:lnTo>
                  <a:lnTo>
                    <a:pt x="2094271" y="943897"/>
                  </a:lnTo>
                  <a:lnTo>
                    <a:pt x="1946788" y="1106129"/>
                  </a:lnTo>
                  <a:lnTo>
                    <a:pt x="1843549" y="1209368"/>
                  </a:lnTo>
                  <a:lnTo>
                    <a:pt x="1747684" y="1297858"/>
                  </a:lnTo>
                  <a:lnTo>
                    <a:pt x="1651820" y="1386349"/>
                  </a:lnTo>
                  <a:lnTo>
                    <a:pt x="1644446" y="1423219"/>
                  </a:lnTo>
                  <a:lnTo>
                    <a:pt x="1651820" y="1644445"/>
                  </a:lnTo>
                  <a:lnTo>
                    <a:pt x="1644446" y="1696065"/>
                  </a:lnTo>
                  <a:lnTo>
                    <a:pt x="1637071" y="1732936"/>
                  </a:lnTo>
                  <a:lnTo>
                    <a:pt x="1592826" y="1762432"/>
                  </a:lnTo>
                  <a:lnTo>
                    <a:pt x="1519084" y="1814052"/>
                  </a:lnTo>
                  <a:lnTo>
                    <a:pt x="1474839" y="1850923"/>
                  </a:lnTo>
                  <a:lnTo>
                    <a:pt x="1474839" y="1939413"/>
                  </a:lnTo>
                  <a:lnTo>
                    <a:pt x="1474839" y="1976284"/>
                  </a:lnTo>
                  <a:lnTo>
                    <a:pt x="1519084" y="2005781"/>
                  </a:lnTo>
                  <a:lnTo>
                    <a:pt x="1548581" y="2064774"/>
                  </a:lnTo>
                  <a:lnTo>
                    <a:pt x="1548581" y="2160639"/>
                  </a:lnTo>
                  <a:lnTo>
                    <a:pt x="1519084" y="2197510"/>
                  </a:lnTo>
                  <a:lnTo>
                    <a:pt x="1519084" y="2256503"/>
                  </a:lnTo>
                  <a:lnTo>
                    <a:pt x="1504336" y="2330245"/>
                  </a:lnTo>
                  <a:lnTo>
                    <a:pt x="1511710" y="2396613"/>
                  </a:lnTo>
                  <a:lnTo>
                    <a:pt x="1548581" y="2448232"/>
                  </a:lnTo>
                  <a:lnTo>
                    <a:pt x="1585452" y="2492478"/>
                  </a:lnTo>
                  <a:lnTo>
                    <a:pt x="1651820" y="2492478"/>
                  </a:lnTo>
                  <a:lnTo>
                    <a:pt x="1688691" y="2536723"/>
                  </a:lnTo>
                  <a:lnTo>
                    <a:pt x="1762433" y="2566219"/>
                  </a:lnTo>
                  <a:lnTo>
                    <a:pt x="1821426" y="2639961"/>
                  </a:lnTo>
                  <a:lnTo>
                    <a:pt x="1909917" y="2721078"/>
                  </a:lnTo>
                  <a:lnTo>
                    <a:pt x="2005781" y="2787445"/>
                  </a:lnTo>
                  <a:lnTo>
                    <a:pt x="2064775" y="2853813"/>
                  </a:lnTo>
                  <a:lnTo>
                    <a:pt x="2086897" y="2883310"/>
                  </a:lnTo>
                  <a:lnTo>
                    <a:pt x="2086897" y="3030794"/>
                  </a:lnTo>
                  <a:lnTo>
                    <a:pt x="1364226" y="3045542"/>
                  </a:lnTo>
                  <a:lnTo>
                    <a:pt x="870155" y="3067665"/>
                  </a:lnTo>
                  <a:lnTo>
                    <a:pt x="221226" y="3082413"/>
                  </a:lnTo>
                  <a:lnTo>
                    <a:pt x="221226" y="2145890"/>
                  </a:lnTo>
                  <a:lnTo>
                    <a:pt x="206478" y="2094271"/>
                  </a:lnTo>
                  <a:lnTo>
                    <a:pt x="162233" y="2064774"/>
                  </a:lnTo>
                  <a:lnTo>
                    <a:pt x="117988" y="1976284"/>
                  </a:lnTo>
                  <a:lnTo>
                    <a:pt x="206478" y="1850923"/>
                  </a:lnTo>
                  <a:lnTo>
                    <a:pt x="213852" y="1673942"/>
                  </a:lnTo>
                  <a:lnTo>
                    <a:pt x="191729" y="1555955"/>
                  </a:lnTo>
                  <a:lnTo>
                    <a:pt x="154859" y="1474839"/>
                  </a:lnTo>
                  <a:lnTo>
                    <a:pt x="140110" y="1253613"/>
                  </a:lnTo>
                  <a:lnTo>
                    <a:pt x="125362" y="1076632"/>
                  </a:lnTo>
                  <a:lnTo>
                    <a:pt x="110613" y="914400"/>
                  </a:lnTo>
                  <a:lnTo>
                    <a:pt x="51620" y="789039"/>
                  </a:lnTo>
                  <a:lnTo>
                    <a:pt x="29497" y="648929"/>
                  </a:lnTo>
                  <a:lnTo>
                    <a:pt x="7375" y="457200"/>
                  </a:lnTo>
                  <a:lnTo>
                    <a:pt x="58994" y="368710"/>
                  </a:lnTo>
                  <a:lnTo>
                    <a:pt x="0" y="22860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4144DE8-E819-48D1-9E08-2F0C08DFE6FE}"/>
                </a:ext>
              </a:extLst>
            </p:cNvPr>
            <p:cNvSpPr/>
            <p:nvPr/>
          </p:nvSpPr>
          <p:spPr>
            <a:xfrm>
              <a:off x="2273820" y="4711624"/>
              <a:ext cx="2712955" cy="1962021"/>
            </a:xfrm>
            <a:custGeom>
              <a:avLst/>
              <a:gdLst>
                <a:gd name="connsiteX0" fmla="*/ 103239 w 2713703"/>
                <a:gd name="connsiteY0" fmla="*/ 0 h 1961535"/>
                <a:gd name="connsiteX1" fmla="*/ 914400 w 2713703"/>
                <a:gd name="connsiteY1" fmla="*/ 44245 h 1961535"/>
                <a:gd name="connsiteX2" fmla="*/ 1570703 w 2713703"/>
                <a:gd name="connsiteY2" fmla="*/ 88490 h 1961535"/>
                <a:gd name="connsiteX3" fmla="*/ 2669458 w 2713703"/>
                <a:gd name="connsiteY3" fmla="*/ 154858 h 1961535"/>
                <a:gd name="connsiteX4" fmla="*/ 2662084 w 2713703"/>
                <a:gd name="connsiteY4" fmla="*/ 191729 h 1961535"/>
                <a:gd name="connsiteX5" fmla="*/ 2639961 w 2713703"/>
                <a:gd name="connsiteY5" fmla="*/ 228600 h 1961535"/>
                <a:gd name="connsiteX6" fmla="*/ 2580968 w 2713703"/>
                <a:gd name="connsiteY6" fmla="*/ 294967 h 1961535"/>
                <a:gd name="connsiteX7" fmla="*/ 2580968 w 2713703"/>
                <a:gd name="connsiteY7" fmla="*/ 309716 h 1961535"/>
                <a:gd name="connsiteX8" fmla="*/ 2580968 w 2713703"/>
                <a:gd name="connsiteY8" fmla="*/ 361335 h 1961535"/>
                <a:gd name="connsiteX9" fmla="*/ 2617839 w 2713703"/>
                <a:gd name="connsiteY9" fmla="*/ 420329 h 1961535"/>
                <a:gd name="connsiteX10" fmla="*/ 2639961 w 2713703"/>
                <a:gd name="connsiteY10" fmla="*/ 427703 h 1961535"/>
                <a:gd name="connsiteX11" fmla="*/ 2684206 w 2713703"/>
                <a:gd name="connsiteY11" fmla="*/ 457200 h 1961535"/>
                <a:gd name="connsiteX12" fmla="*/ 2676832 w 2713703"/>
                <a:gd name="connsiteY12" fmla="*/ 1548580 h 1961535"/>
                <a:gd name="connsiteX13" fmla="*/ 2676832 w 2713703"/>
                <a:gd name="connsiteY13" fmla="*/ 1585451 h 1961535"/>
                <a:gd name="connsiteX14" fmla="*/ 2713703 w 2713703"/>
                <a:gd name="connsiteY14" fmla="*/ 1622322 h 1961535"/>
                <a:gd name="connsiteX15" fmla="*/ 2684206 w 2713703"/>
                <a:gd name="connsiteY15" fmla="*/ 1710813 h 1961535"/>
                <a:gd name="connsiteX16" fmla="*/ 2662084 w 2713703"/>
                <a:gd name="connsiteY16" fmla="*/ 1814051 h 1961535"/>
                <a:gd name="connsiteX17" fmla="*/ 2676832 w 2713703"/>
                <a:gd name="connsiteY17" fmla="*/ 1887793 h 1961535"/>
                <a:gd name="connsiteX18" fmla="*/ 2684206 w 2713703"/>
                <a:gd name="connsiteY18" fmla="*/ 1946787 h 1961535"/>
                <a:gd name="connsiteX19" fmla="*/ 2706329 w 2713703"/>
                <a:gd name="connsiteY19" fmla="*/ 1961535 h 1961535"/>
                <a:gd name="connsiteX20" fmla="*/ 2595716 w 2713703"/>
                <a:gd name="connsiteY20" fmla="*/ 1909916 h 1961535"/>
                <a:gd name="connsiteX21" fmla="*/ 2580968 w 2713703"/>
                <a:gd name="connsiteY21" fmla="*/ 1873045 h 1961535"/>
                <a:gd name="connsiteX22" fmla="*/ 2462981 w 2713703"/>
                <a:gd name="connsiteY22" fmla="*/ 1806677 h 1961535"/>
                <a:gd name="connsiteX23" fmla="*/ 2374490 w 2713703"/>
                <a:gd name="connsiteY23" fmla="*/ 1784555 h 1961535"/>
                <a:gd name="connsiteX24" fmla="*/ 2322871 w 2713703"/>
                <a:gd name="connsiteY24" fmla="*/ 1828800 h 1961535"/>
                <a:gd name="connsiteX25" fmla="*/ 2300748 w 2713703"/>
                <a:gd name="connsiteY25" fmla="*/ 1850922 h 1961535"/>
                <a:gd name="connsiteX26" fmla="*/ 2241755 w 2713703"/>
                <a:gd name="connsiteY26" fmla="*/ 1850922 h 1961535"/>
                <a:gd name="connsiteX27" fmla="*/ 2219632 w 2713703"/>
                <a:gd name="connsiteY27" fmla="*/ 1836174 h 1961535"/>
                <a:gd name="connsiteX28" fmla="*/ 2190135 w 2713703"/>
                <a:gd name="connsiteY28" fmla="*/ 1806677 h 1961535"/>
                <a:gd name="connsiteX29" fmla="*/ 2182761 w 2713703"/>
                <a:gd name="connsiteY29" fmla="*/ 1769806 h 1961535"/>
                <a:gd name="connsiteX30" fmla="*/ 2138516 w 2713703"/>
                <a:gd name="connsiteY30" fmla="*/ 1755058 h 1961535"/>
                <a:gd name="connsiteX31" fmla="*/ 1983658 w 2713703"/>
                <a:gd name="connsiteY31" fmla="*/ 1740309 h 1961535"/>
                <a:gd name="connsiteX32" fmla="*/ 1961535 w 2713703"/>
                <a:gd name="connsiteY32" fmla="*/ 1673942 h 1961535"/>
                <a:gd name="connsiteX33" fmla="*/ 1349477 w 2713703"/>
                <a:gd name="connsiteY33" fmla="*/ 1637071 h 1961535"/>
                <a:gd name="connsiteX34" fmla="*/ 0 w 2713703"/>
                <a:gd name="connsiteY34" fmla="*/ 1519084 h 1961535"/>
                <a:gd name="connsiteX35" fmla="*/ 103239 w 2713703"/>
                <a:gd name="connsiteY35" fmla="*/ 0 h 1961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713703" h="1961535">
                  <a:moveTo>
                    <a:pt x="103239" y="0"/>
                  </a:moveTo>
                  <a:lnTo>
                    <a:pt x="914400" y="44245"/>
                  </a:lnTo>
                  <a:lnTo>
                    <a:pt x="1570703" y="88490"/>
                  </a:lnTo>
                  <a:lnTo>
                    <a:pt x="2669458" y="154858"/>
                  </a:lnTo>
                  <a:lnTo>
                    <a:pt x="2662084" y="191729"/>
                  </a:lnTo>
                  <a:lnTo>
                    <a:pt x="2639961" y="228600"/>
                  </a:lnTo>
                  <a:lnTo>
                    <a:pt x="2580968" y="294967"/>
                  </a:lnTo>
                  <a:lnTo>
                    <a:pt x="2580968" y="309716"/>
                  </a:lnTo>
                  <a:lnTo>
                    <a:pt x="2580968" y="361335"/>
                  </a:lnTo>
                  <a:lnTo>
                    <a:pt x="2617839" y="420329"/>
                  </a:lnTo>
                  <a:lnTo>
                    <a:pt x="2639961" y="427703"/>
                  </a:lnTo>
                  <a:lnTo>
                    <a:pt x="2684206" y="457200"/>
                  </a:lnTo>
                  <a:lnTo>
                    <a:pt x="2676832" y="1548580"/>
                  </a:lnTo>
                  <a:lnTo>
                    <a:pt x="2676832" y="1585451"/>
                  </a:lnTo>
                  <a:lnTo>
                    <a:pt x="2713703" y="1622322"/>
                  </a:lnTo>
                  <a:lnTo>
                    <a:pt x="2684206" y="1710813"/>
                  </a:lnTo>
                  <a:lnTo>
                    <a:pt x="2662084" y="1814051"/>
                  </a:lnTo>
                  <a:lnTo>
                    <a:pt x="2676832" y="1887793"/>
                  </a:lnTo>
                  <a:lnTo>
                    <a:pt x="2684206" y="1946787"/>
                  </a:lnTo>
                  <a:lnTo>
                    <a:pt x="2706329" y="1961535"/>
                  </a:lnTo>
                  <a:lnTo>
                    <a:pt x="2595716" y="1909916"/>
                  </a:lnTo>
                  <a:lnTo>
                    <a:pt x="2580968" y="1873045"/>
                  </a:lnTo>
                  <a:lnTo>
                    <a:pt x="2462981" y="1806677"/>
                  </a:lnTo>
                  <a:lnTo>
                    <a:pt x="2374490" y="1784555"/>
                  </a:lnTo>
                  <a:lnTo>
                    <a:pt x="2322871" y="1828800"/>
                  </a:lnTo>
                  <a:lnTo>
                    <a:pt x="2300748" y="1850922"/>
                  </a:lnTo>
                  <a:lnTo>
                    <a:pt x="2241755" y="1850922"/>
                  </a:lnTo>
                  <a:lnTo>
                    <a:pt x="2219632" y="1836174"/>
                  </a:lnTo>
                  <a:lnTo>
                    <a:pt x="2190135" y="1806677"/>
                  </a:lnTo>
                  <a:lnTo>
                    <a:pt x="2182761" y="1769806"/>
                  </a:lnTo>
                  <a:lnTo>
                    <a:pt x="2138516" y="1755058"/>
                  </a:lnTo>
                  <a:lnTo>
                    <a:pt x="1983658" y="1740309"/>
                  </a:lnTo>
                  <a:lnTo>
                    <a:pt x="1961535" y="1673942"/>
                  </a:lnTo>
                  <a:lnTo>
                    <a:pt x="1349477" y="1637071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C357916-096F-4642-B6D2-41F1F45319A2}"/>
                </a:ext>
              </a:extLst>
            </p:cNvPr>
            <p:cNvSpPr/>
            <p:nvPr/>
          </p:nvSpPr>
          <p:spPr>
            <a:xfrm>
              <a:off x="2391291" y="3192487"/>
              <a:ext cx="2558972" cy="1682639"/>
            </a:xfrm>
            <a:custGeom>
              <a:avLst/>
              <a:gdLst>
                <a:gd name="connsiteX0" fmla="*/ 103239 w 2558845"/>
                <a:gd name="connsiteY0" fmla="*/ 0 h 1681316"/>
                <a:gd name="connsiteX1" fmla="*/ 914400 w 2558845"/>
                <a:gd name="connsiteY1" fmla="*/ 58993 h 1681316"/>
                <a:gd name="connsiteX2" fmla="*/ 1607574 w 2558845"/>
                <a:gd name="connsiteY2" fmla="*/ 73742 h 1681316"/>
                <a:gd name="connsiteX3" fmla="*/ 2337619 w 2558845"/>
                <a:gd name="connsiteY3" fmla="*/ 81116 h 1681316"/>
                <a:gd name="connsiteX4" fmla="*/ 2396613 w 2558845"/>
                <a:gd name="connsiteY4" fmla="*/ 228600 h 1681316"/>
                <a:gd name="connsiteX5" fmla="*/ 2352368 w 2558845"/>
                <a:gd name="connsiteY5" fmla="*/ 331839 h 1681316"/>
                <a:gd name="connsiteX6" fmla="*/ 2367116 w 2558845"/>
                <a:gd name="connsiteY6" fmla="*/ 523568 h 1681316"/>
                <a:gd name="connsiteX7" fmla="*/ 2381865 w 2558845"/>
                <a:gd name="connsiteY7" fmla="*/ 641555 h 1681316"/>
                <a:gd name="connsiteX8" fmla="*/ 2448232 w 2558845"/>
                <a:gd name="connsiteY8" fmla="*/ 789039 h 1681316"/>
                <a:gd name="connsiteX9" fmla="*/ 2499852 w 2558845"/>
                <a:gd name="connsiteY9" fmla="*/ 1327355 h 1681316"/>
                <a:gd name="connsiteX10" fmla="*/ 2551471 w 2558845"/>
                <a:gd name="connsiteY10" fmla="*/ 1489587 h 1681316"/>
                <a:gd name="connsiteX11" fmla="*/ 2558845 w 2558845"/>
                <a:gd name="connsiteY11" fmla="*/ 1607574 h 1681316"/>
                <a:gd name="connsiteX12" fmla="*/ 2544097 w 2558845"/>
                <a:gd name="connsiteY12" fmla="*/ 1681316 h 1681316"/>
                <a:gd name="connsiteX13" fmla="*/ 0 w 2558845"/>
                <a:gd name="connsiteY13" fmla="*/ 1519084 h 1681316"/>
                <a:gd name="connsiteX14" fmla="*/ 103239 w 2558845"/>
                <a:gd name="connsiteY14" fmla="*/ 0 h 168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8845" h="1681316">
                  <a:moveTo>
                    <a:pt x="103239" y="0"/>
                  </a:moveTo>
                  <a:lnTo>
                    <a:pt x="914400" y="58993"/>
                  </a:lnTo>
                  <a:lnTo>
                    <a:pt x="1607574" y="73742"/>
                  </a:lnTo>
                  <a:lnTo>
                    <a:pt x="2337619" y="81116"/>
                  </a:lnTo>
                  <a:lnTo>
                    <a:pt x="2396613" y="228600"/>
                  </a:lnTo>
                  <a:lnTo>
                    <a:pt x="2352368" y="331839"/>
                  </a:lnTo>
                  <a:lnTo>
                    <a:pt x="2367116" y="523568"/>
                  </a:lnTo>
                  <a:lnTo>
                    <a:pt x="2381865" y="641555"/>
                  </a:lnTo>
                  <a:lnTo>
                    <a:pt x="2448232" y="789039"/>
                  </a:lnTo>
                  <a:lnTo>
                    <a:pt x="2499852" y="1327355"/>
                  </a:lnTo>
                  <a:lnTo>
                    <a:pt x="2551471" y="1489587"/>
                  </a:lnTo>
                  <a:lnTo>
                    <a:pt x="2558845" y="1607574"/>
                  </a:lnTo>
                  <a:lnTo>
                    <a:pt x="2544097" y="1681316"/>
                  </a:lnTo>
                  <a:lnTo>
                    <a:pt x="0" y="1519084"/>
                  </a:lnTo>
                  <a:lnTo>
                    <a:pt x="103239" y="0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C9010BE-9012-4290-922A-E4EEBC062614}"/>
                </a:ext>
              </a:extLst>
            </p:cNvPr>
            <p:cNvSpPr/>
            <p:nvPr/>
          </p:nvSpPr>
          <p:spPr>
            <a:xfrm>
              <a:off x="3256453" y="1224116"/>
              <a:ext cx="2146235" cy="2057265"/>
            </a:xfrm>
            <a:custGeom>
              <a:avLst/>
              <a:gdLst>
                <a:gd name="connsiteX0" fmla="*/ 2145890 w 2145890"/>
                <a:gd name="connsiteY0" fmla="*/ 1069258 h 2057400"/>
                <a:gd name="connsiteX1" fmla="*/ 2145890 w 2145890"/>
                <a:gd name="connsiteY1" fmla="*/ 2020529 h 2057400"/>
                <a:gd name="connsiteX2" fmla="*/ 1268361 w 2145890"/>
                <a:gd name="connsiteY2" fmla="*/ 2057400 h 2057400"/>
                <a:gd name="connsiteX3" fmla="*/ 663677 w 2145890"/>
                <a:gd name="connsiteY3" fmla="*/ 2050026 h 2057400"/>
                <a:gd name="connsiteX4" fmla="*/ 0 w 2145890"/>
                <a:gd name="connsiteY4" fmla="*/ 2035278 h 2057400"/>
                <a:gd name="connsiteX5" fmla="*/ 22122 w 2145890"/>
                <a:gd name="connsiteY5" fmla="*/ 1312607 h 2057400"/>
                <a:gd name="connsiteX6" fmla="*/ 22122 w 2145890"/>
                <a:gd name="connsiteY6" fmla="*/ 825910 h 2057400"/>
                <a:gd name="connsiteX7" fmla="*/ 81116 w 2145890"/>
                <a:gd name="connsiteY7" fmla="*/ 302342 h 2057400"/>
                <a:gd name="connsiteX8" fmla="*/ 383458 w 2145890"/>
                <a:gd name="connsiteY8" fmla="*/ 213852 h 2057400"/>
                <a:gd name="connsiteX9" fmla="*/ 766916 w 2145890"/>
                <a:gd name="connsiteY9" fmla="*/ 0 h 2057400"/>
                <a:gd name="connsiteX10" fmla="*/ 1614948 w 2145890"/>
                <a:gd name="connsiteY10" fmla="*/ 1069258 h 2057400"/>
                <a:gd name="connsiteX11" fmla="*/ 2145890 w 2145890"/>
                <a:gd name="connsiteY11" fmla="*/ 1069258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45890" h="2057400">
                  <a:moveTo>
                    <a:pt x="2145890" y="1069258"/>
                  </a:moveTo>
                  <a:lnTo>
                    <a:pt x="2145890" y="2020529"/>
                  </a:lnTo>
                  <a:lnTo>
                    <a:pt x="1268361" y="2057400"/>
                  </a:lnTo>
                  <a:lnTo>
                    <a:pt x="663677" y="2050026"/>
                  </a:lnTo>
                  <a:lnTo>
                    <a:pt x="0" y="2035278"/>
                  </a:lnTo>
                  <a:lnTo>
                    <a:pt x="22122" y="1312607"/>
                  </a:lnTo>
                  <a:lnTo>
                    <a:pt x="22122" y="825910"/>
                  </a:lnTo>
                  <a:lnTo>
                    <a:pt x="81116" y="302342"/>
                  </a:lnTo>
                  <a:lnTo>
                    <a:pt x="383458" y="213852"/>
                  </a:lnTo>
                  <a:lnTo>
                    <a:pt x="766916" y="0"/>
                  </a:lnTo>
                  <a:lnTo>
                    <a:pt x="1614948" y="1069258"/>
                  </a:lnTo>
                  <a:lnTo>
                    <a:pt x="2145890" y="1069258"/>
                  </a:lnTo>
                  <a:close/>
                </a:path>
              </a:pathLst>
            </a:cu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3">
            <a:extLst>
              <a:ext uri="{FF2B5EF4-FFF2-40B4-BE49-F238E27FC236}">
                <a16:creationId xmlns:a16="http://schemas.microsoft.com/office/drawing/2014/main" id="{00FEE297-EFF6-4780-ACA0-A6F029EBFA12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" name="Freeform 4">
            <a:extLst>
              <a:ext uri="{FF2B5EF4-FFF2-40B4-BE49-F238E27FC236}">
                <a16:creationId xmlns:a16="http://schemas.microsoft.com/office/drawing/2014/main" id="{D07F442F-D21F-4D53-843A-FF30975D6910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Freeform 5">
            <a:extLst>
              <a:ext uri="{FF2B5EF4-FFF2-40B4-BE49-F238E27FC236}">
                <a16:creationId xmlns:a16="http://schemas.microsoft.com/office/drawing/2014/main" id="{3D18086F-8BD5-4FEC-9253-378C1A4AE6D0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Freeform 6">
            <a:extLst>
              <a:ext uri="{FF2B5EF4-FFF2-40B4-BE49-F238E27FC236}">
                <a16:creationId xmlns:a16="http://schemas.microsoft.com/office/drawing/2014/main" id="{FCF336AD-5471-47D6-9F79-7C64325A6F81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Freeform 7">
            <a:extLst>
              <a:ext uri="{FF2B5EF4-FFF2-40B4-BE49-F238E27FC236}">
                <a16:creationId xmlns:a16="http://schemas.microsoft.com/office/drawing/2014/main" id="{74A84A28-2E97-49DE-972A-C365674C5C4B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Freeform 8">
            <a:extLst>
              <a:ext uri="{FF2B5EF4-FFF2-40B4-BE49-F238E27FC236}">
                <a16:creationId xmlns:a16="http://schemas.microsoft.com/office/drawing/2014/main" id="{0F35A059-4BB9-4DA4-A87A-AB98C1BAD554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Freeform 9">
            <a:extLst>
              <a:ext uri="{FF2B5EF4-FFF2-40B4-BE49-F238E27FC236}">
                <a16:creationId xmlns:a16="http://schemas.microsoft.com/office/drawing/2014/main" id="{4AAF49E0-2D61-441B-9E78-5B0E4421A679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Freeform 10">
            <a:extLst>
              <a:ext uri="{FF2B5EF4-FFF2-40B4-BE49-F238E27FC236}">
                <a16:creationId xmlns:a16="http://schemas.microsoft.com/office/drawing/2014/main" id="{8005C8AE-B8A7-4B1A-880F-326886103E89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Freeform 11">
            <a:extLst>
              <a:ext uri="{FF2B5EF4-FFF2-40B4-BE49-F238E27FC236}">
                <a16:creationId xmlns:a16="http://schemas.microsoft.com/office/drawing/2014/main" id="{857FF0C2-C355-4F4C-AF0C-6E13DF6B54D1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Text Box 13">
            <a:extLst>
              <a:ext uri="{FF2B5EF4-FFF2-40B4-BE49-F238E27FC236}">
                <a16:creationId xmlns:a16="http://schemas.microsoft.com/office/drawing/2014/main" id="{A2EA2D72-2C30-4084-8F8F-8387C63B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914400"/>
            <a:ext cx="2266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</a:t>
            </a:r>
          </a:p>
        </p:txBody>
      </p:sp>
      <p:pic>
        <p:nvPicPr>
          <p:cNvPr id="11276" name="Picture 14" descr="C:\AGVISE Logo\Agvise-logo2000.jpg">
            <a:extLst>
              <a:ext uri="{FF2B5EF4-FFF2-40B4-BE49-F238E27FC236}">
                <a16:creationId xmlns:a16="http://schemas.microsoft.com/office/drawing/2014/main" id="{4615B6DF-A141-4F61-B46C-10404FF46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Text Box 15">
            <a:extLst>
              <a:ext uri="{FF2B5EF4-FFF2-40B4-BE49-F238E27FC236}">
                <a16:creationId xmlns:a16="http://schemas.microsoft.com/office/drawing/2014/main" id="{09D14E53-E566-46E9-A169-B4D33F737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42</a:t>
            </a:r>
          </a:p>
        </p:txBody>
      </p:sp>
      <p:sp>
        <p:nvSpPr>
          <p:cNvPr id="11278" name="Text Box 18">
            <a:extLst>
              <a:ext uri="{FF2B5EF4-FFF2-40B4-BE49-F238E27FC236}">
                <a16:creationId xmlns:a16="http://schemas.microsoft.com/office/drawing/2014/main" id="{41908769-3364-48A4-8FD4-C632D17C7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46</a:t>
            </a:r>
          </a:p>
        </p:txBody>
      </p:sp>
      <p:sp>
        <p:nvSpPr>
          <p:cNvPr id="11279" name="Text Box 21">
            <a:extLst>
              <a:ext uri="{FF2B5EF4-FFF2-40B4-BE49-F238E27FC236}">
                <a16:creationId xmlns:a16="http://schemas.microsoft.com/office/drawing/2014/main" id="{C5F94741-D930-4E5E-899A-E26806082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8" y="258763"/>
            <a:ext cx="7989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Median Soil Nitrate following “Fallow” in 2017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11280" name="Text Box 22">
            <a:extLst>
              <a:ext uri="{FF2B5EF4-FFF2-40B4-BE49-F238E27FC236}">
                <a16:creationId xmlns:a16="http://schemas.microsoft.com/office/drawing/2014/main" id="{78A32046-6311-4F71-B4C8-F287CC9AA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371600"/>
            <a:ext cx="2579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(lb/a 0-24” samples)</a:t>
            </a:r>
          </a:p>
        </p:txBody>
      </p:sp>
      <p:sp>
        <p:nvSpPr>
          <p:cNvPr id="11281" name="Text Box 24">
            <a:extLst>
              <a:ext uri="{FF2B5EF4-FFF2-40B4-BE49-F238E27FC236}">
                <a16:creationId xmlns:a16="http://schemas.microsoft.com/office/drawing/2014/main" id="{4B2E9E5F-BBC6-4C69-898E-D5C5BE357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650" y="3092450"/>
            <a:ext cx="696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44</a:t>
            </a:r>
          </a:p>
        </p:txBody>
      </p:sp>
      <p:sp>
        <p:nvSpPr>
          <p:cNvPr id="11282" name="TextBox 19">
            <a:extLst>
              <a:ext uri="{FF2B5EF4-FFF2-40B4-BE49-F238E27FC236}">
                <a16:creationId xmlns:a16="http://schemas.microsoft.com/office/drawing/2014/main" id="{DD92A6B4-2CE9-46B2-84C9-96802E727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50 samples minimum 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>
            <a:extLst>
              <a:ext uri="{FF2B5EF4-FFF2-40B4-BE49-F238E27FC236}">
                <a16:creationId xmlns:a16="http://schemas.microsoft.com/office/drawing/2014/main" id="{34BB1531-FD42-48CF-83B6-6078A6DEC45B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76200" y="1447800"/>
          <a:ext cx="8991600" cy="476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8998476" imgH="4767485" progId="Excel.Chart.8">
                  <p:embed/>
                </p:oleObj>
              </mc:Choice>
              <mc:Fallback>
                <p:oleObj name="Chart" r:id="rId2" imgW="8998476" imgH="4767485" progId="Excel.Char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447800"/>
                        <a:ext cx="8991600" cy="476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3">
            <a:extLst>
              <a:ext uri="{FF2B5EF4-FFF2-40B4-BE49-F238E27FC236}">
                <a16:creationId xmlns:a16="http://schemas.microsoft.com/office/drawing/2014/main" id="{2FB96346-4EAA-4333-A25E-7BE7AA6C4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3600" b="1" i="1">
                <a:latin typeface="Arial" panose="020B0604020202020204" pitchFamily="34" charset="0"/>
              </a:rPr>
              <a:t>Soil Nitrate Variability Between Fields  </a:t>
            </a:r>
            <a:r>
              <a:rPr lang="en-US" altLang="en-US" sz="3200" b="1" i="1">
                <a:latin typeface="Arial" panose="020B0604020202020204" pitchFamily="34" charset="0"/>
              </a:rPr>
              <a:t>Following “Fallow” in Montana 2016 &amp; 2017</a:t>
            </a:r>
            <a:endParaRPr lang="en-US" altLang="en-US" sz="3600" b="1" i="1">
              <a:latin typeface="Arial" panose="020B0604020202020204" pitchFamily="34" charset="0"/>
            </a:endParaRPr>
          </a:p>
        </p:txBody>
      </p:sp>
      <p:pic>
        <p:nvPicPr>
          <p:cNvPr id="13316" name="Picture 3">
            <a:extLst>
              <a:ext uri="{FF2B5EF4-FFF2-40B4-BE49-F238E27FC236}">
                <a16:creationId xmlns:a16="http://schemas.microsoft.com/office/drawing/2014/main" id="{A10C4DEA-301D-481D-BE22-497DBF4CB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19788"/>
            <a:ext cx="13970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>
            <a:extLst>
              <a:ext uri="{FF2B5EF4-FFF2-40B4-BE49-F238E27FC236}">
                <a16:creationId xmlns:a16="http://schemas.microsoft.com/office/drawing/2014/main" id="{34C07B39-A328-4CD9-8B64-35FBD3312F16}"/>
              </a:ext>
            </a:extLst>
          </p:cNvPr>
          <p:cNvSpPr>
            <a:spLocks/>
          </p:cNvSpPr>
          <p:nvPr/>
        </p:nvSpPr>
        <p:spPr bwMode="auto">
          <a:xfrm>
            <a:off x="1524000" y="4114800"/>
            <a:ext cx="2209800" cy="2514600"/>
          </a:xfrm>
          <a:custGeom>
            <a:avLst/>
            <a:gdLst>
              <a:gd name="T0" fmla="*/ 2147483646 w 1392"/>
              <a:gd name="T1" fmla="*/ 2147483646 h 1584"/>
              <a:gd name="T2" fmla="*/ 2147483646 w 1392"/>
              <a:gd name="T3" fmla="*/ 2147483646 h 1584"/>
              <a:gd name="T4" fmla="*/ 2147483646 w 1392"/>
              <a:gd name="T5" fmla="*/ 2147483646 h 1584"/>
              <a:gd name="T6" fmla="*/ 2147483646 w 1392"/>
              <a:gd name="T7" fmla="*/ 2147483646 h 1584"/>
              <a:gd name="T8" fmla="*/ 2147483646 w 1392"/>
              <a:gd name="T9" fmla="*/ 2147483646 h 1584"/>
              <a:gd name="T10" fmla="*/ 2147483646 w 1392"/>
              <a:gd name="T11" fmla="*/ 2147483646 h 1584"/>
              <a:gd name="T12" fmla="*/ 2147483646 w 1392"/>
              <a:gd name="T13" fmla="*/ 2147483646 h 1584"/>
              <a:gd name="T14" fmla="*/ 2147483646 w 1392"/>
              <a:gd name="T15" fmla="*/ 2147483646 h 1584"/>
              <a:gd name="T16" fmla="*/ 2147483646 w 1392"/>
              <a:gd name="T17" fmla="*/ 2147483646 h 1584"/>
              <a:gd name="T18" fmla="*/ 2147483646 w 1392"/>
              <a:gd name="T19" fmla="*/ 2147483646 h 1584"/>
              <a:gd name="T20" fmla="*/ 2147483646 w 1392"/>
              <a:gd name="T21" fmla="*/ 2147483646 h 1584"/>
              <a:gd name="T22" fmla="*/ 2147483646 w 1392"/>
              <a:gd name="T23" fmla="*/ 2147483646 h 1584"/>
              <a:gd name="T24" fmla="*/ 2147483646 w 1392"/>
              <a:gd name="T25" fmla="*/ 2147483646 h 1584"/>
              <a:gd name="T26" fmla="*/ 2147483646 w 1392"/>
              <a:gd name="T27" fmla="*/ 2147483646 h 1584"/>
              <a:gd name="T28" fmla="*/ 2147483646 w 1392"/>
              <a:gd name="T29" fmla="*/ 2147483646 h 1584"/>
              <a:gd name="T30" fmla="*/ 2147483646 w 1392"/>
              <a:gd name="T31" fmla="*/ 2147483646 h 1584"/>
              <a:gd name="T32" fmla="*/ 2147483646 w 1392"/>
              <a:gd name="T33" fmla="*/ 2147483646 h 1584"/>
              <a:gd name="T34" fmla="*/ 2147483646 w 1392"/>
              <a:gd name="T35" fmla="*/ 2147483646 h 1584"/>
              <a:gd name="T36" fmla="*/ 2147483646 w 1392"/>
              <a:gd name="T37" fmla="*/ 0 h 1584"/>
              <a:gd name="T38" fmla="*/ 2147483646 w 1392"/>
              <a:gd name="T39" fmla="*/ 0 h 1584"/>
              <a:gd name="T40" fmla="*/ 2147483646 w 1392"/>
              <a:gd name="T41" fmla="*/ 2147483646 h 1584"/>
              <a:gd name="T42" fmla="*/ 2147483646 w 1392"/>
              <a:gd name="T43" fmla="*/ 2147483646 h 1584"/>
              <a:gd name="T44" fmla="*/ 2147483646 w 1392"/>
              <a:gd name="T45" fmla="*/ 2147483646 h 1584"/>
              <a:gd name="T46" fmla="*/ 0 w 1392"/>
              <a:gd name="T47" fmla="*/ 2147483646 h 1584"/>
              <a:gd name="T48" fmla="*/ 2147483646 w 1392"/>
              <a:gd name="T49" fmla="*/ 2147483646 h 1584"/>
              <a:gd name="T50" fmla="*/ 2147483646 w 1392"/>
              <a:gd name="T51" fmla="*/ 2147483646 h 1584"/>
              <a:gd name="T52" fmla="*/ 2147483646 w 1392"/>
              <a:gd name="T53" fmla="*/ 2147483646 h 1584"/>
              <a:gd name="T54" fmla="*/ 2147483646 w 1392"/>
              <a:gd name="T55" fmla="*/ 2147483646 h 1584"/>
              <a:gd name="T56" fmla="*/ 2147483646 w 1392"/>
              <a:gd name="T57" fmla="*/ 2147483646 h 1584"/>
              <a:gd name="T58" fmla="*/ 2147483646 w 1392"/>
              <a:gd name="T59" fmla="*/ 2147483646 h 1584"/>
              <a:gd name="T60" fmla="*/ 2147483646 w 1392"/>
              <a:gd name="T61" fmla="*/ 2147483646 h 1584"/>
              <a:gd name="T62" fmla="*/ 2147483646 w 1392"/>
              <a:gd name="T63" fmla="*/ 2147483646 h 1584"/>
              <a:gd name="T64" fmla="*/ 2147483646 w 1392"/>
              <a:gd name="T65" fmla="*/ 2147483646 h 1584"/>
              <a:gd name="T66" fmla="*/ 2147483646 w 1392"/>
              <a:gd name="T67" fmla="*/ 2147483646 h 1584"/>
              <a:gd name="T68" fmla="*/ 2147483646 w 1392"/>
              <a:gd name="T69" fmla="*/ 2147483646 h 15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392"/>
              <a:gd name="T106" fmla="*/ 0 h 1584"/>
              <a:gd name="T107" fmla="*/ 1392 w 1392"/>
              <a:gd name="T108" fmla="*/ 1584 h 15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392" h="1584">
                <a:moveTo>
                  <a:pt x="1248" y="1200"/>
                </a:moveTo>
                <a:lnTo>
                  <a:pt x="1152" y="1152"/>
                </a:lnTo>
                <a:lnTo>
                  <a:pt x="1152" y="1056"/>
                </a:lnTo>
                <a:lnTo>
                  <a:pt x="1392" y="768"/>
                </a:lnTo>
                <a:lnTo>
                  <a:pt x="1296" y="624"/>
                </a:lnTo>
                <a:lnTo>
                  <a:pt x="1344" y="432"/>
                </a:lnTo>
                <a:lnTo>
                  <a:pt x="1296" y="336"/>
                </a:lnTo>
                <a:lnTo>
                  <a:pt x="1200" y="288"/>
                </a:lnTo>
                <a:lnTo>
                  <a:pt x="1152" y="528"/>
                </a:lnTo>
                <a:lnTo>
                  <a:pt x="1056" y="480"/>
                </a:lnTo>
                <a:lnTo>
                  <a:pt x="960" y="528"/>
                </a:lnTo>
                <a:lnTo>
                  <a:pt x="912" y="432"/>
                </a:lnTo>
                <a:lnTo>
                  <a:pt x="864" y="480"/>
                </a:lnTo>
                <a:lnTo>
                  <a:pt x="768" y="480"/>
                </a:lnTo>
                <a:lnTo>
                  <a:pt x="624" y="336"/>
                </a:lnTo>
                <a:lnTo>
                  <a:pt x="672" y="240"/>
                </a:lnTo>
                <a:lnTo>
                  <a:pt x="720" y="144"/>
                </a:lnTo>
                <a:lnTo>
                  <a:pt x="720" y="96"/>
                </a:lnTo>
                <a:lnTo>
                  <a:pt x="672" y="0"/>
                </a:lnTo>
                <a:lnTo>
                  <a:pt x="576" y="0"/>
                </a:lnTo>
                <a:lnTo>
                  <a:pt x="432" y="48"/>
                </a:lnTo>
                <a:lnTo>
                  <a:pt x="384" y="240"/>
                </a:lnTo>
                <a:lnTo>
                  <a:pt x="144" y="384"/>
                </a:lnTo>
                <a:lnTo>
                  <a:pt x="0" y="816"/>
                </a:lnTo>
                <a:lnTo>
                  <a:pt x="144" y="1104"/>
                </a:lnTo>
                <a:lnTo>
                  <a:pt x="144" y="1248"/>
                </a:lnTo>
                <a:lnTo>
                  <a:pt x="192" y="1296"/>
                </a:lnTo>
                <a:lnTo>
                  <a:pt x="288" y="1296"/>
                </a:lnTo>
                <a:lnTo>
                  <a:pt x="288" y="1440"/>
                </a:lnTo>
                <a:lnTo>
                  <a:pt x="384" y="1584"/>
                </a:lnTo>
                <a:lnTo>
                  <a:pt x="864" y="1488"/>
                </a:lnTo>
                <a:lnTo>
                  <a:pt x="1104" y="1392"/>
                </a:lnTo>
                <a:lnTo>
                  <a:pt x="1200" y="1536"/>
                </a:lnTo>
                <a:lnTo>
                  <a:pt x="1248" y="1248"/>
                </a:lnTo>
                <a:lnTo>
                  <a:pt x="1248" y="120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9" name="Freeform 3">
            <a:extLst>
              <a:ext uri="{FF2B5EF4-FFF2-40B4-BE49-F238E27FC236}">
                <a16:creationId xmlns:a16="http://schemas.microsoft.com/office/drawing/2014/main" id="{72C2BC46-7752-4AFC-BAA4-20D247C796B8}"/>
              </a:ext>
            </a:extLst>
          </p:cNvPr>
          <p:cNvSpPr>
            <a:spLocks/>
          </p:cNvSpPr>
          <p:nvPr/>
        </p:nvSpPr>
        <p:spPr bwMode="auto">
          <a:xfrm>
            <a:off x="3352800" y="3505200"/>
            <a:ext cx="3962400" cy="2590800"/>
          </a:xfrm>
          <a:custGeom>
            <a:avLst/>
            <a:gdLst>
              <a:gd name="T0" fmla="*/ 2147483646 w 2496"/>
              <a:gd name="T1" fmla="*/ 2147483646 h 1632"/>
              <a:gd name="T2" fmla="*/ 0 w 2496"/>
              <a:gd name="T3" fmla="*/ 2147483646 h 1632"/>
              <a:gd name="T4" fmla="*/ 0 w 2496"/>
              <a:gd name="T5" fmla="*/ 2147483646 h 1632"/>
              <a:gd name="T6" fmla="*/ 2147483646 w 2496"/>
              <a:gd name="T7" fmla="*/ 2147483646 h 1632"/>
              <a:gd name="T8" fmla="*/ 2147483646 w 2496"/>
              <a:gd name="T9" fmla="*/ 2147483646 h 1632"/>
              <a:gd name="T10" fmla="*/ 2147483646 w 2496"/>
              <a:gd name="T11" fmla="*/ 2147483646 h 1632"/>
              <a:gd name="T12" fmla="*/ 2147483646 w 2496"/>
              <a:gd name="T13" fmla="*/ 2147483646 h 1632"/>
              <a:gd name="T14" fmla="*/ 2147483646 w 2496"/>
              <a:gd name="T15" fmla="*/ 2147483646 h 1632"/>
              <a:gd name="T16" fmla="*/ 2147483646 w 2496"/>
              <a:gd name="T17" fmla="*/ 2147483646 h 1632"/>
              <a:gd name="T18" fmla="*/ 2147483646 w 2496"/>
              <a:gd name="T19" fmla="*/ 2147483646 h 1632"/>
              <a:gd name="T20" fmla="*/ 2147483646 w 2496"/>
              <a:gd name="T21" fmla="*/ 2147483646 h 1632"/>
              <a:gd name="T22" fmla="*/ 2147483646 w 2496"/>
              <a:gd name="T23" fmla="*/ 2147483646 h 1632"/>
              <a:gd name="T24" fmla="*/ 2147483646 w 2496"/>
              <a:gd name="T25" fmla="*/ 2147483646 h 1632"/>
              <a:gd name="T26" fmla="*/ 2147483646 w 2496"/>
              <a:gd name="T27" fmla="*/ 2147483646 h 1632"/>
              <a:gd name="T28" fmla="*/ 2147483646 w 2496"/>
              <a:gd name="T29" fmla="*/ 2147483646 h 1632"/>
              <a:gd name="T30" fmla="*/ 2147483646 w 2496"/>
              <a:gd name="T31" fmla="*/ 2147483646 h 1632"/>
              <a:gd name="T32" fmla="*/ 2147483646 w 2496"/>
              <a:gd name="T33" fmla="*/ 2147483646 h 1632"/>
              <a:gd name="T34" fmla="*/ 2147483646 w 2496"/>
              <a:gd name="T35" fmla="*/ 2147483646 h 1632"/>
              <a:gd name="T36" fmla="*/ 2147483646 w 2496"/>
              <a:gd name="T37" fmla="*/ 2147483646 h 1632"/>
              <a:gd name="T38" fmla="*/ 2147483646 w 2496"/>
              <a:gd name="T39" fmla="*/ 2147483646 h 1632"/>
              <a:gd name="T40" fmla="*/ 2147483646 w 2496"/>
              <a:gd name="T41" fmla="*/ 2147483646 h 1632"/>
              <a:gd name="T42" fmla="*/ 2147483646 w 2496"/>
              <a:gd name="T43" fmla="*/ 2147483646 h 1632"/>
              <a:gd name="T44" fmla="*/ 2147483646 w 2496"/>
              <a:gd name="T45" fmla="*/ 0 h 1632"/>
              <a:gd name="T46" fmla="*/ 2147483646 w 2496"/>
              <a:gd name="T47" fmla="*/ 0 h 1632"/>
              <a:gd name="T48" fmla="*/ 2147483646 w 2496"/>
              <a:gd name="T49" fmla="*/ 2147483646 h 1632"/>
              <a:gd name="T50" fmla="*/ 2147483646 w 2496"/>
              <a:gd name="T51" fmla="*/ 2147483646 h 1632"/>
              <a:gd name="T52" fmla="*/ 2147483646 w 2496"/>
              <a:gd name="T53" fmla="*/ 2147483646 h 1632"/>
              <a:gd name="T54" fmla="*/ 2147483646 w 2496"/>
              <a:gd name="T55" fmla="*/ 2147483646 h 1632"/>
              <a:gd name="T56" fmla="*/ 2147483646 w 2496"/>
              <a:gd name="T57" fmla="*/ 2147483646 h 1632"/>
              <a:gd name="T58" fmla="*/ 2147483646 w 2496"/>
              <a:gd name="T59" fmla="*/ 2147483646 h 1632"/>
              <a:gd name="T60" fmla="*/ 2147483646 w 2496"/>
              <a:gd name="T61" fmla="*/ 2147483646 h 1632"/>
              <a:gd name="T62" fmla="*/ 2147483646 w 2496"/>
              <a:gd name="T63" fmla="*/ 2147483646 h 1632"/>
              <a:gd name="T64" fmla="*/ 2147483646 w 2496"/>
              <a:gd name="T65" fmla="*/ 2147483646 h 163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96"/>
              <a:gd name="T100" fmla="*/ 0 h 1632"/>
              <a:gd name="T101" fmla="*/ 2496 w 2496"/>
              <a:gd name="T102" fmla="*/ 1632 h 163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96" h="1632">
                <a:moveTo>
                  <a:pt x="96" y="1584"/>
                </a:moveTo>
                <a:lnTo>
                  <a:pt x="0" y="1536"/>
                </a:lnTo>
                <a:lnTo>
                  <a:pt x="0" y="1440"/>
                </a:lnTo>
                <a:lnTo>
                  <a:pt x="240" y="1152"/>
                </a:lnTo>
                <a:lnTo>
                  <a:pt x="144" y="1008"/>
                </a:lnTo>
                <a:lnTo>
                  <a:pt x="192" y="816"/>
                </a:lnTo>
                <a:lnTo>
                  <a:pt x="240" y="864"/>
                </a:lnTo>
                <a:lnTo>
                  <a:pt x="336" y="768"/>
                </a:lnTo>
                <a:lnTo>
                  <a:pt x="288" y="624"/>
                </a:lnTo>
                <a:lnTo>
                  <a:pt x="288" y="480"/>
                </a:lnTo>
                <a:lnTo>
                  <a:pt x="384" y="432"/>
                </a:lnTo>
                <a:lnTo>
                  <a:pt x="432" y="384"/>
                </a:lnTo>
                <a:lnTo>
                  <a:pt x="480" y="528"/>
                </a:lnTo>
                <a:lnTo>
                  <a:pt x="576" y="432"/>
                </a:lnTo>
                <a:lnTo>
                  <a:pt x="624" y="432"/>
                </a:lnTo>
                <a:lnTo>
                  <a:pt x="672" y="576"/>
                </a:lnTo>
                <a:lnTo>
                  <a:pt x="768" y="624"/>
                </a:lnTo>
                <a:lnTo>
                  <a:pt x="864" y="480"/>
                </a:lnTo>
                <a:lnTo>
                  <a:pt x="960" y="528"/>
                </a:lnTo>
                <a:lnTo>
                  <a:pt x="1104" y="528"/>
                </a:lnTo>
                <a:lnTo>
                  <a:pt x="1104" y="240"/>
                </a:lnTo>
                <a:lnTo>
                  <a:pt x="1248" y="48"/>
                </a:lnTo>
                <a:lnTo>
                  <a:pt x="1440" y="0"/>
                </a:lnTo>
                <a:lnTo>
                  <a:pt x="1536" y="0"/>
                </a:lnTo>
                <a:lnTo>
                  <a:pt x="1728" y="48"/>
                </a:lnTo>
                <a:lnTo>
                  <a:pt x="1920" y="288"/>
                </a:lnTo>
                <a:lnTo>
                  <a:pt x="2016" y="528"/>
                </a:lnTo>
                <a:lnTo>
                  <a:pt x="2016" y="960"/>
                </a:lnTo>
                <a:lnTo>
                  <a:pt x="2016" y="1056"/>
                </a:lnTo>
                <a:lnTo>
                  <a:pt x="2448" y="1200"/>
                </a:lnTo>
                <a:lnTo>
                  <a:pt x="2400" y="1296"/>
                </a:lnTo>
                <a:lnTo>
                  <a:pt x="2496" y="1632"/>
                </a:lnTo>
                <a:lnTo>
                  <a:pt x="96" y="1584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Freeform 4">
            <a:extLst>
              <a:ext uri="{FF2B5EF4-FFF2-40B4-BE49-F238E27FC236}">
                <a16:creationId xmlns:a16="http://schemas.microsoft.com/office/drawing/2014/main" id="{D93CAED1-CBE6-460C-A3FA-5A1A1910EE38}"/>
              </a:ext>
            </a:extLst>
          </p:cNvPr>
          <p:cNvSpPr>
            <a:spLocks/>
          </p:cNvSpPr>
          <p:nvPr/>
        </p:nvSpPr>
        <p:spPr bwMode="auto">
          <a:xfrm>
            <a:off x="6019800" y="3048000"/>
            <a:ext cx="2667000" cy="3048000"/>
          </a:xfrm>
          <a:custGeom>
            <a:avLst/>
            <a:gdLst>
              <a:gd name="T0" fmla="*/ 2147483646 w 1680"/>
              <a:gd name="T1" fmla="*/ 2147483646 h 1920"/>
              <a:gd name="T2" fmla="*/ 2147483646 w 1680"/>
              <a:gd name="T3" fmla="*/ 2147483646 h 1920"/>
              <a:gd name="T4" fmla="*/ 2147483646 w 1680"/>
              <a:gd name="T5" fmla="*/ 2147483646 h 1920"/>
              <a:gd name="T6" fmla="*/ 2147483646 w 1680"/>
              <a:gd name="T7" fmla="*/ 2147483646 h 1920"/>
              <a:gd name="T8" fmla="*/ 2147483646 w 1680"/>
              <a:gd name="T9" fmla="*/ 2147483646 h 1920"/>
              <a:gd name="T10" fmla="*/ 2147483646 w 1680"/>
              <a:gd name="T11" fmla="*/ 2147483646 h 1920"/>
              <a:gd name="T12" fmla="*/ 0 w 1680"/>
              <a:gd name="T13" fmla="*/ 2147483646 h 1920"/>
              <a:gd name="T14" fmla="*/ 2147483646 w 1680"/>
              <a:gd name="T15" fmla="*/ 0 h 1920"/>
              <a:gd name="T16" fmla="*/ 2147483646 w 1680"/>
              <a:gd name="T17" fmla="*/ 2147483646 h 1920"/>
              <a:gd name="T18" fmla="*/ 2147483646 w 1680"/>
              <a:gd name="T19" fmla="*/ 2147483646 h 1920"/>
              <a:gd name="T20" fmla="*/ 2147483646 w 1680"/>
              <a:gd name="T21" fmla="*/ 2147483646 h 1920"/>
              <a:gd name="T22" fmla="*/ 2147483646 w 1680"/>
              <a:gd name="T23" fmla="*/ 2147483646 h 1920"/>
              <a:gd name="T24" fmla="*/ 2147483646 w 1680"/>
              <a:gd name="T25" fmla="*/ 2147483646 h 1920"/>
              <a:gd name="T26" fmla="*/ 2147483646 w 1680"/>
              <a:gd name="T27" fmla="*/ 2147483646 h 1920"/>
              <a:gd name="T28" fmla="*/ 2147483646 w 1680"/>
              <a:gd name="T29" fmla="*/ 2147483646 h 1920"/>
              <a:gd name="T30" fmla="*/ 2147483646 w 1680"/>
              <a:gd name="T31" fmla="*/ 2147483646 h 1920"/>
              <a:gd name="T32" fmla="*/ 2147483646 w 1680"/>
              <a:gd name="T33" fmla="*/ 2147483646 h 1920"/>
              <a:gd name="T34" fmla="*/ 2147483646 w 1680"/>
              <a:gd name="T35" fmla="*/ 2147483646 h 1920"/>
              <a:gd name="T36" fmla="*/ 2147483646 w 1680"/>
              <a:gd name="T37" fmla="*/ 2147483646 h 1920"/>
              <a:gd name="T38" fmla="*/ 2147483646 w 1680"/>
              <a:gd name="T39" fmla="*/ 2147483646 h 1920"/>
              <a:gd name="T40" fmla="*/ 2147483646 w 1680"/>
              <a:gd name="T41" fmla="*/ 2147483646 h 1920"/>
              <a:gd name="T42" fmla="*/ 2147483646 w 1680"/>
              <a:gd name="T43" fmla="*/ 2147483646 h 192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1920"/>
              <a:gd name="T68" fmla="*/ 1680 w 1680"/>
              <a:gd name="T69" fmla="*/ 1920 h 192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1920">
                <a:moveTo>
                  <a:pt x="816" y="1920"/>
                </a:moveTo>
                <a:lnTo>
                  <a:pt x="720" y="1584"/>
                </a:lnTo>
                <a:lnTo>
                  <a:pt x="768" y="1488"/>
                </a:lnTo>
                <a:lnTo>
                  <a:pt x="336" y="1344"/>
                </a:lnTo>
                <a:lnTo>
                  <a:pt x="336" y="816"/>
                </a:lnTo>
                <a:lnTo>
                  <a:pt x="192" y="528"/>
                </a:lnTo>
                <a:lnTo>
                  <a:pt x="0" y="336"/>
                </a:lnTo>
                <a:lnTo>
                  <a:pt x="144" y="0"/>
                </a:lnTo>
                <a:lnTo>
                  <a:pt x="288" y="48"/>
                </a:lnTo>
                <a:lnTo>
                  <a:pt x="480" y="240"/>
                </a:lnTo>
                <a:lnTo>
                  <a:pt x="624" y="288"/>
                </a:lnTo>
                <a:lnTo>
                  <a:pt x="864" y="672"/>
                </a:lnTo>
                <a:lnTo>
                  <a:pt x="1008" y="480"/>
                </a:lnTo>
                <a:lnTo>
                  <a:pt x="1056" y="288"/>
                </a:lnTo>
                <a:lnTo>
                  <a:pt x="1152" y="288"/>
                </a:lnTo>
                <a:lnTo>
                  <a:pt x="1200" y="192"/>
                </a:lnTo>
                <a:lnTo>
                  <a:pt x="1440" y="432"/>
                </a:lnTo>
                <a:lnTo>
                  <a:pt x="1488" y="432"/>
                </a:lnTo>
                <a:lnTo>
                  <a:pt x="1584" y="384"/>
                </a:lnTo>
                <a:lnTo>
                  <a:pt x="1680" y="1920"/>
                </a:lnTo>
                <a:lnTo>
                  <a:pt x="864" y="1920"/>
                </a:lnTo>
                <a:lnTo>
                  <a:pt x="816" y="1920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Freeform 5">
            <a:extLst>
              <a:ext uri="{FF2B5EF4-FFF2-40B4-BE49-F238E27FC236}">
                <a16:creationId xmlns:a16="http://schemas.microsoft.com/office/drawing/2014/main" id="{62AC15C2-DC4C-4CCF-A870-9E99BC481853}"/>
              </a:ext>
            </a:extLst>
          </p:cNvPr>
          <p:cNvSpPr>
            <a:spLocks/>
          </p:cNvSpPr>
          <p:nvPr/>
        </p:nvSpPr>
        <p:spPr bwMode="auto">
          <a:xfrm>
            <a:off x="6019800" y="1981200"/>
            <a:ext cx="2514600" cy="2133600"/>
          </a:xfrm>
          <a:custGeom>
            <a:avLst/>
            <a:gdLst>
              <a:gd name="T0" fmla="*/ 2147483646 w 1584"/>
              <a:gd name="T1" fmla="*/ 2147483646 h 1344"/>
              <a:gd name="T2" fmla="*/ 2147483646 w 1584"/>
              <a:gd name="T3" fmla="*/ 2147483646 h 1344"/>
              <a:gd name="T4" fmla="*/ 2147483646 w 1584"/>
              <a:gd name="T5" fmla="*/ 2147483646 h 1344"/>
              <a:gd name="T6" fmla="*/ 2147483646 w 1584"/>
              <a:gd name="T7" fmla="*/ 2147483646 h 1344"/>
              <a:gd name="T8" fmla="*/ 2147483646 w 1584"/>
              <a:gd name="T9" fmla="*/ 2147483646 h 1344"/>
              <a:gd name="T10" fmla="*/ 2147483646 w 1584"/>
              <a:gd name="T11" fmla="*/ 2147483646 h 1344"/>
              <a:gd name="T12" fmla="*/ 2147483646 w 1584"/>
              <a:gd name="T13" fmla="*/ 2147483646 h 1344"/>
              <a:gd name="T14" fmla="*/ 2147483646 w 1584"/>
              <a:gd name="T15" fmla="*/ 2147483646 h 1344"/>
              <a:gd name="T16" fmla="*/ 2147483646 w 1584"/>
              <a:gd name="T17" fmla="*/ 2147483646 h 1344"/>
              <a:gd name="T18" fmla="*/ 2147483646 w 1584"/>
              <a:gd name="T19" fmla="*/ 2147483646 h 1344"/>
              <a:gd name="T20" fmla="*/ 2147483646 w 1584"/>
              <a:gd name="T21" fmla="*/ 2147483646 h 1344"/>
              <a:gd name="T22" fmla="*/ 2147483646 w 1584"/>
              <a:gd name="T23" fmla="*/ 2147483646 h 1344"/>
              <a:gd name="T24" fmla="*/ 2147483646 w 1584"/>
              <a:gd name="T25" fmla="*/ 2147483646 h 1344"/>
              <a:gd name="T26" fmla="*/ 2147483646 w 1584"/>
              <a:gd name="T27" fmla="*/ 2147483646 h 1344"/>
              <a:gd name="T28" fmla="*/ 0 w 1584"/>
              <a:gd name="T29" fmla="*/ 2147483646 h 1344"/>
              <a:gd name="T30" fmla="*/ 2147483646 w 1584"/>
              <a:gd name="T31" fmla="*/ 0 h 1344"/>
              <a:gd name="T32" fmla="*/ 2147483646 w 1584"/>
              <a:gd name="T33" fmla="*/ 0 h 1344"/>
              <a:gd name="T34" fmla="*/ 2147483646 w 1584"/>
              <a:gd name="T35" fmla="*/ 2147483646 h 134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84"/>
              <a:gd name="T55" fmla="*/ 0 h 1344"/>
              <a:gd name="T56" fmla="*/ 1584 w 1584"/>
              <a:gd name="T57" fmla="*/ 1344 h 134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84" h="1344">
                <a:moveTo>
                  <a:pt x="1584" y="1056"/>
                </a:moveTo>
                <a:lnTo>
                  <a:pt x="1488" y="1104"/>
                </a:lnTo>
                <a:lnTo>
                  <a:pt x="1440" y="1104"/>
                </a:lnTo>
                <a:lnTo>
                  <a:pt x="1200" y="864"/>
                </a:lnTo>
                <a:lnTo>
                  <a:pt x="1152" y="960"/>
                </a:lnTo>
                <a:lnTo>
                  <a:pt x="1056" y="960"/>
                </a:lnTo>
                <a:lnTo>
                  <a:pt x="1008" y="1104"/>
                </a:lnTo>
                <a:lnTo>
                  <a:pt x="1008" y="1152"/>
                </a:lnTo>
                <a:lnTo>
                  <a:pt x="864" y="1344"/>
                </a:lnTo>
                <a:lnTo>
                  <a:pt x="624" y="960"/>
                </a:lnTo>
                <a:lnTo>
                  <a:pt x="480" y="912"/>
                </a:lnTo>
                <a:lnTo>
                  <a:pt x="336" y="768"/>
                </a:lnTo>
                <a:lnTo>
                  <a:pt x="144" y="672"/>
                </a:lnTo>
                <a:lnTo>
                  <a:pt x="48" y="528"/>
                </a:lnTo>
                <a:lnTo>
                  <a:pt x="0" y="336"/>
                </a:lnTo>
                <a:lnTo>
                  <a:pt x="192" y="0"/>
                </a:lnTo>
                <a:lnTo>
                  <a:pt x="1536" y="0"/>
                </a:lnTo>
                <a:lnTo>
                  <a:pt x="1584" y="105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Freeform 6">
            <a:extLst>
              <a:ext uri="{FF2B5EF4-FFF2-40B4-BE49-F238E27FC236}">
                <a16:creationId xmlns:a16="http://schemas.microsoft.com/office/drawing/2014/main" id="{1FDA084C-062A-4B03-AB0D-E9AC5874878F}"/>
              </a:ext>
            </a:extLst>
          </p:cNvPr>
          <p:cNvSpPr>
            <a:spLocks/>
          </p:cNvSpPr>
          <p:nvPr/>
        </p:nvSpPr>
        <p:spPr bwMode="auto">
          <a:xfrm>
            <a:off x="3581400" y="1905000"/>
            <a:ext cx="2743200" cy="1676400"/>
          </a:xfrm>
          <a:custGeom>
            <a:avLst/>
            <a:gdLst>
              <a:gd name="T0" fmla="*/ 2147483646 w 1728"/>
              <a:gd name="T1" fmla="*/ 2147483646 h 1056"/>
              <a:gd name="T2" fmla="*/ 2147483646 w 1728"/>
              <a:gd name="T3" fmla="*/ 2147483646 h 1056"/>
              <a:gd name="T4" fmla="*/ 2147483646 w 1728"/>
              <a:gd name="T5" fmla="*/ 2147483646 h 1056"/>
              <a:gd name="T6" fmla="*/ 2147483646 w 1728"/>
              <a:gd name="T7" fmla="*/ 2147483646 h 1056"/>
              <a:gd name="T8" fmla="*/ 2147483646 w 1728"/>
              <a:gd name="T9" fmla="*/ 2147483646 h 1056"/>
              <a:gd name="T10" fmla="*/ 2147483646 w 1728"/>
              <a:gd name="T11" fmla="*/ 2147483646 h 1056"/>
              <a:gd name="T12" fmla="*/ 2147483646 w 1728"/>
              <a:gd name="T13" fmla="*/ 2147483646 h 1056"/>
              <a:gd name="T14" fmla="*/ 2147483646 w 1728"/>
              <a:gd name="T15" fmla="*/ 2147483646 h 1056"/>
              <a:gd name="T16" fmla="*/ 2147483646 w 1728"/>
              <a:gd name="T17" fmla="*/ 2147483646 h 1056"/>
              <a:gd name="T18" fmla="*/ 2147483646 w 1728"/>
              <a:gd name="T19" fmla="*/ 2147483646 h 1056"/>
              <a:gd name="T20" fmla="*/ 2147483646 w 1728"/>
              <a:gd name="T21" fmla="*/ 2147483646 h 1056"/>
              <a:gd name="T22" fmla="*/ 2147483646 w 1728"/>
              <a:gd name="T23" fmla="*/ 2147483646 h 1056"/>
              <a:gd name="T24" fmla="*/ 2147483646 w 1728"/>
              <a:gd name="T25" fmla="*/ 2147483646 h 1056"/>
              <a:gd name="T26" fmla="*/ 2147483646 w 1728"/>
              <a:gd name="T27" fmla="*/ 2147483646 h 1056"/>
              <a:gd name="T28" fmla="*/ 2147483646 w 1728"/>
              <a:gd name="T29" fmla="*/ 2147483646 h 1056"/>
              <a:gd name="T30" fmla="*/ 2147483646 w 1728"/>
              <a:gd name="T31" fmla="*/ 2147483646 h 1056"/>
              <a:gd name="T32" fmla="*/ 2147483646 w 1728"/>
              <a:gd name="T33" fmla="*/ 2147483646 h 1056"/>
              <a:gd name="T34" fmla="*/ 2147483646 w 1728"/>
              <a:gd name="T35" fmla="*/ 2147483646 h 1056"/>
              <a:gd name="T36" fmla="*/ 0 w 1728"/>
              <a:gd name="T37" fmla="*/ 2147483646 h 1056"/>
              <a:gd name="T38" fmla="*/ 0 w 1728"/>
              <a:gd name="T39" fmla="*/ 0 h 1056"/>
              <a:gd name="T40" fmla="*/ 2147483646 w 1728"/>
              <a:gd name="T41" fmla="*/ 2147483646 h 10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8"/>
              <a:gd name="T64" fmla="*/ 0 h 1056"/>
              <a:gd name="T65" fmla="*/ 1728 w 1728"/>
              <a:gd name="T66" fmla="*/ 1056 h 10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8" h="1056">
                <a:moveTo>
                  <a:pt x="1728" y="48"/>
                </a:moveTo>
                <a:lnTo>
                  <a:pt x="1536" y="384"/>
                </a:lnTo>
                <a:lnTo>
                  <a:pt x="1584" y="528"/>
                </a:lnTo>
                <a:lnTo>
                  <a:pt x="1680" y="720"/>
                </a:lnTo>
                <a:lnTo>
                  <a:pt x="1536" y="1056"/>
                </a:lnTo>
                <a:lnTo>
                  <a:pt x="1392" y="1008"/>
                </a:lnTo>
                <a:lnTo>
                  <a:pt x="1296" y="1008"/>
                </a:lnTo>
                <a:lnTo>
                  <a:pt x="1104" y="1056"/>
                </a:lnTo>
                <a:lnTo>
                  <a:pt x="1104" y="1008"/>
                </a:lnTo>
                <a:lnTo>
                  <a:pt x="960" y="816"/>
                </a:lnTo>
                <a:lnTo>
                  <a:pt x="912" y="768"/>
                </a:lnTo>
                <a:lnTo>
                  <a:pt x="816" y="720"/>
                </a:lnTo>
                <a:lnTo>
                  <a:pt x="624" y="864"/>
                </a:lnTo>
                <a:lnTo>
                  <a:pt x="384" y="528"/>
                </a:lnTo>
                <a:lnTo>
                  <a:pt x="336" y="624"/>
                </a:lnTo>
                <a:lnTo>
                  <a:pt x="192" y="528"/>
                </a:lnTo>
                <a:lnTo>
                  <a:pt x="48" y="576"/>
                </a:lnTo>
                <a:lnTo>
                  <a:pt x="48" y="192"/>
                </a:lnTo>
                <a:lnTo>
                  <a:pt x="0" y="192"/>
                </a:lnTo>
                <a:lnTo>
                  <a:pt x="0" y="0"/>
                </a:lnTo>
                <a:lnTo>
                  <a:pt x="1728" y="48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7">
            <a:extLst>
              <a:ext uri="{FF2B5EF4-FFF2-40B4-BE49-F238E27FC236}">
                <a16:creationId xmlns:a16="http://schemas.microsoft.com/office/drawing/2014/main" id="{C140D9A4-6FDE-4B8E-BF01-B92E33184FE3}"/>
              </a:ext>
            </a:extLst>
          </p:cNvPr>
          <p:cNvSpPr>
            <a:spLocks/>
          </p:cNvSpPr>
          <p:nvPr/>
        </p:nvSpPr>
        <p:spPr bwMode="auto">
          <a:xfrm>
            <a:off x="1752600" y="1752600"/>
            <a:ext cx="3581400" cy="2743200"/>
          </a:xfrm>
          <a:custGeom>
            <a:avLst/>
            <a:gdLst>
              <a:gd name="T0" fmla="*/ 2147483646 w 2256"/>
              <a:gd name="T1" fmla="*/ 2147483646 h 1728"/>
              <a:gd name="T2" fmla="*/ 2147483646 w 2256"/>
              <a:gd name="T3" fmla="*/ 2147483646 h 1728"/>
              <a:gd name="T4" fmla="*/ 2147483646 w 2256"/>
              <a:gd name="T5" fmla="*/ 2147483646 h 1728"/>
              <a:gd name="T6" fmla="*/ 2147483646 w 2256"/>
              <a:gd name="T7" fmla="*/ 2147483646 h 1728"/>
              <a:gd name="T8" fmla="*/ 2147483646 w 2256"/>
              <a:gd name="T9" fmla="*/ 2147483646 h 1728"/>
              <a:gd name="T10" fmla="*/ 2147483646 w 2256"/>
              <a:gd name="T11" fmla="*/ 2147483646 h 1728"/>
              <a:gd name="T12" fmla="*/ 2147483646 w 2256"/>
              <a:gd name="T13" fmla="*/ 2147483646 h 1728"/>
              <a:gd name="T14" fmla="*/ 2147483646 w 2256"/>
              <a:gd name="T15" fmla="*/ 2147483646 h 1728"/>
              <a:gd name="T16" fmla="*/ 2147483646 w 2256"/>
              <a:gd name="T17" fmla="*/ 2147483646 h 1728"/>
              <a:gd name="T18" fmla="*/ 2147483646 w 2256"/>
              <a:gd name="T19" fmla="*/ 2147483646 h 1728"/>
              <a:gd name="T20" fmla="*/ 2147483646 w 2256"/>
              <a:gd name="T21" fmla="*/ 2147483646 h 1728"/>
              <a:gd name="T22" fmla="*/ 2147483646 w 2256"/>
              <a:gd name="T23" fmla="*/ 2147483646 h 1728"/>
              <a:gd name="T24" fmla="*/ 2147483646 w 2256"/>
              <a:gd name="T25" fmla="*/ 2147483646 h 1728"/>
              <a:gd name="T26" fmla="*/ 2147483646 w 2256"/>
              <a:gd name="T27" fmla="*/ 2147483646 h 1728"/>
              <a:gd name="T28" fmla="*/ 2147483646 w 2256"/>
              <a:gd name="T29" fmla="*/ 2147483646 h 1728"/>
              <a:gd name="T30" fmla="*/ 2147483646 w 2256"/>
              <a:gd name="T31" fmla="*/ 2147483646 h 1728"/>
              <a:gd name="T32" fmla="*/ 2147483646 w 2256"/>
              <a:gd name="T33" fmla="*/ 2147483646 h 1728"/>
              <a:gd name="T34" fmla="*/ 2147483646 w 2256"/>
              <a:gd name="T35" fmla="*/ 2147483646 h 1728"/>
              <a:gd name="T36" fmla="*/ 2147483646 w 2256"/>
              <a:gd name="T37" fmla="*/ 2147483646 h 1728"/>
              <a:gd name="T38" fmla="*/ 2147483646 w 2256"/>
              <a:gd name="T39" fmla="*/ 2147483646 h 1728"/>
              <a:gd name="T40" fmla="*/ 2147483646 w 2256"/>
              <a:gd name="T41" fmla="*/ 2147483646 h 1728"/>
              <a:gd name="T42" fmla="*/ 2147483646 w 2256"/>
              <a:gd name="T43" fmla="*/ 2147483646 h 1728"/>
              <a:gd name="T44" fmla="*/ 2147483646 w 2256"/>
              <a:gd name="T45" fmla="*/ 2147483646 h 1728"/>
              <a:gd name="T46" fmla="*/ 2147483646 w 2256"/>
              <a:gd name="T47" fmla="*/ 2147483646 h 1728"/>
              <a:gd name="T48" fmla="*/ 2147483646 w 2256"/>
              <a:gd name="T49" fmla="*/ 2147483646 h 1728"/>
              <a:gd name="T50" fmla="*/ 2147483646 w 2256"/>
              <a:gd name="T51" fmla="*/ 2147483646 h 1728"/>
              <a:gd name="T52" fmla="*/ 2147483646 w 2256"/>
              <a:gd name="T53" fmla="*/ 2147483646 h 1728"/>
              <a:gd name="T54" fmla="*/ 2147483646 w 2256"/>
              <a:gd name="T55" fmla="*/ 2147483646 h 1728"/>
              <a:gd name="T56" fmla="*/ 2147483646 w 2256"/>
              <a:gd name="T57" fmla="*/ 2147483646 h 1728"/>
              <a:gd name="T58" fmla="*/ 2147483646 w 2256"/>
              <a:gd name="T59" fmla="*/ 2147483646 h 1728"/>
              <a:gd name="T60" fmla="*/ 2147483646 w 2256"/>
              <a:gd name="T61" fmla="*/ 2147483646 h 1728"/>
              <a:gd name="T62" fmla="*/ 2147483646 w 2256"/>
              <a:gd name="T63" fmla="*/ 2147483646 h 1728"/>
              <a:gd name="T64" fmla="*/ 2147483646 w 2256"/>
              <a:gd name="T65" fmla="*/ 2147483646 h 1728"/>
              <a:gd name="T66" fmla="*/ 2147483646 w 2256"/>
              <a:gd name="T67" fmla="*/ 2147483646 h 1728"/>
              <a:gd name="T68" fmla="*/ 2147483646 w 2256"/>
              <a:gd name="T69" fmla="*/ 2147483646 h 1728"/>
              <a:gd name="T70" fmla="*/ 2147483646 w 2256"/>
              <a:gd name="T71" fmla="*/ 2147483646 h 1728"/>
              <a:gd name="T72" fmla="*/ 2147483646 w 2256"/>
              <a:gd name="T73" fmla="*/ 2147483646 h 1728"/>
              <a:gd name="T74" fmla="*/ 0 w 2256"/>
              <a:gd name="T75" fmla="*/ 2147483646 h 1728"/>
              <a:gd name="T76" fmla="*/ 0 w 2256"/>
              <a:gd name="T77" fmla="*/ 0 h 1728"/>
              <a:gd name="T78" fmla="*/ 2147483646 w 2256"/>
              <a:gd name="T79" fmla="*/ 2147483646 h 172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256"/>
              <a:gd name="T121" fmla="*/ 0 h 1728"/>
              <a:gd name="T122" fmla="*/ 2256 w 2256"/>
              <a:gd name="T123" fmla="*/ 1728 h 172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256" h="1728">
                <a:moveTo>
                  <a:pt x="1152" y="96"/>
                </a:moveTo>
                <a:lnTo>
                  <a:pt x="1152" y="288"/>
                </a:lnTo>
                <a:lnTo>
                  <a:pt x="1200" y="288"/>
                </a:lnTo>
                <a:lnTo>
                  <a:pt x="1200" y="672"/>
                </a:lnTo>
                <a:lnTo>
                  <a:pt x="1344" y="624"/>
                </a:lnTo>
                <a:lnTo>
                  <a:pt x="1488" y="720"/>
                </a:lnTo>
                <a:lnTo>
                  <a:pt x="1536" y="624"/>
                </a:lnTo>
                <a:lnTo>
                  <a:pt x="1776" y="912"/>
                </a:lnTo>
                <a:lnTo>
                  <a:pt x="1968" y="816"/>
                </a:lnTo>
                <a:lnTo>
                  <a:pt x="2160" y="960"/>
                </a:lnTo>
                <a:lnTo>
                  <a:pt x="2256" y="1104"/>
                </a:lnTo>
                <a:lnTo>
                  <a:pt x="2256" y="1152"/>
                </a:lnTo>
                <a:lnTo>
                  <a:pt x="2112" y="1344"/>
                </a:lnTo>
                <a:lnTo>
                  <a:pt x="2112" y="1632"/>
                </a:lnTo>
                <a:lnTo>
                  <a:pt x="1968" y="1632"/>
                </a:lnTo>
                <a:lnTo>
                  <a:pt x="1872" y="1584"/>
                </a:lnTo>
                <a:lnTo>
                  <a:pt x="1776" y="1728"/>
                </a:lnTo>
                <a:lnTo>
                  <a:pt x="1680" y="1680"/>
                </a:lnTo>
                <a:lnTo>
                  <a:pt x="1632" y="1536"/>
                </a:lnTo>
                <a:lnTo>
                  <a:pt x="1584" y="1536"/>
                </a:lnTo>
                <a:lnTo>
                  <a:pt x="1488" y="1632"/>
                </a:lnTo>
                <a:lnTo>
                  <a:pt x="1440" y="1536"/>
                </a:lnTo>
                <a:lnTo>
                  <a:pt x="1296" y="1584"/>
                </a:lnTo>
                <a:lnTo>
                  <a:pt x="1200" y="1488"/>
                </a:lnTo>
                <a:lnTo>
                  <a:pt x="1104" y="1488"/>
                </a:lnTo>
                <a:lnTo>
                  <a:pt x="1056" y="1536"/>
                </a:lnTo>
                <a:lnTo>
                  <a:pt x="816" y="1440"/>
                </a:lnTo>
                <a:lnTo>
                  <a:pt x="816" y="1248"/>
                </a:lnTo>
                <a:lnTo>
                  <a:pt x="720" y="1248"/>
                </a:lnTo>
                <a:lnTo>
                  <a:pt x="720" y="1056"/>
                </a:lnTo>
                <a:lnTo>
                  <a:pt x="672" y="1056"/>
                </a:lnTo>
                <a:lnTo>
                  <a:pt x="528" y="1248"/>
                </a:lnTo>
                <a:lnTo>
                  <a:pt x="384" y="1104"/>
                </a:lnTo>
                <a:lnTo>
                  <a:pt x="288" y="912"/>
                </a:lnTo>
                <a:lnTo>
                  <a:pt x="240" y="672"/>
                </a:lnTo>
                <a:lnTo>
                  <a:pt x="192" y="384"/>
                </a:lnTo>
                <a:lnTo>
                  <a:pt x="96" y="288"/>
                </a:lnTo>
                <a:lnTo>
                  <a:pt x="0" y="48"/>
                </a:lnTo>
                <a:lnTo>
                  <a:pt x="0" y="0"/>
                </a:lnTo>
                <a:lnTo>
                  <a:pt x="1152" y="96"/>
                </a:lnTo>
                <a:close/>
              </a:path>
            </a:pathLst>
          </a:custGeom>
          <a:solidFill>
            <a:srgbClr val="FFFF00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Freeform 8">
            <a:extLst>
              <a:ext uri="{FF2B5EF4-FFF2-40B4-BE49-F238E27FC236}">
                <a16:creationId xmlns:a16="http://schemas.microsoft.com/office/drawing/2014/main" id="{F175E8A1-F34C-4B46-92FC-24E1F32F8CE4}"/>
              </a:ext>
            </a:extLst>
          </p:cNvPr>
          <p:cNvSpPr>
            <a:spLocks/>
          </p:cNvSpPr>
          <p:nvPr/>
        </p:nvSpPr>
        <p:spPr bwMode="auto">
          <a:xfrm>
            <a:off x="228600" y="2362200"/>
            <a:ext cx="2133600" cy="3048000"/>
          </a:xfrm>
          <a:custGeom>
            <a:avLst/>
            <a:gdLst>
              <a:gd name="T0" fmla="*/ 2147483646 w 1344"/>
              <a:gd name="T1" fmla="*/ 2147483646 h 1920"/>
              <a:gd name="T2" fmla="*/ 2147483646 w 1344"/>
              <a:gd name="T3" fmla="*/ 2147483646 h 1920"/>
              <a:gd name="T4" fmla="*/ 2147483646 w 1344"/>
              <a:gd name="T5" fmla="*/ 2147483646 h 1920"/>
              <a:gd name="T6" fmla="*/ 2147483646 w 1344"/>
              <a:gd name="T7" fmla="*/ 2147483646 h 1920"/>
              <a:gd name="T8" fmla="*/ 2147483646 w 1344"/>
              <a:gd name="T9" fmla="*/ 2147483646 h 1920"/>
              <a:gd name="T10" fmla="*/ 2147483646 w 1344"/>
              <a:gd name="T11" fmla="*/ 2147483646 h 1920"/>
              <a:gd name="T12" fmla="*/ 2147483646 w 1344"/>
              <a:gd name="T13" fmla="*/ 2147483646 h 1920"/>
              <a:gd name="T14" fmla="*/ 2147483646 w 1344"/>
              <a:gd name="T15" fmla="*/ 2147483646 h 1920"/>
              <a:gd name="T16" fmla="*/ 0 w 1344"/>
              <a:gd name="T17" fmla="*/ 2147483646 h 1920"/>
              <a:gd name="T18" fmla="*/ 2147483646 w 1344"/>
              <a:gd name="T19" fmla="*/ 0 h 1920"/>
              <a:gd name="T20" fmla="*/ 2147483646 w 1344"/>
              <a:gd name="T21" fmla="*/ 2147483646 h 1920"/>
              <a:gd name="T22" fmla="*/ 2147483646 w 1344"/>
              <a:gd name="T23" fmla="*/ 2147483646 h 1920"/>
              <a:gd name="T24" fmla="*/ 2147483646 w 1344"/>
              <a:gd name="T25" fmla="*/ 2147483646 h 1920"/>
              <a:gd name="T26" fmla="*/ 2147483646 w 1344"/>
              <a:gd name="T27" fmla="*/ 2147483646 h 1920"/>
              <a:gd name="T28" fmla="*/ 2147483646 w 1344"/>
              <a:gd name="T29" fmla="*/ 2147483646 h 1920"/>
              <a:gd name="T30" fmla="*/ 2147483646 w 1344"/>
              <a:gd name="T31" fmla="*/ 2147483646 h 1920"/>
              <a:gd name="T32" fmla="*/ 2147483646 w 1344"/>
              <a:gd name="T33" fmla="*/ 2147483646 h 1920"/>
              <a:gd name="T34" fmla="*/ 2147483646 w 1344"/>
              <a:gd name="T35" fmla="*/ 2147483646 h 1920"/>
              <a:gd name="T36" fmla="*/ 2147483646 w 1344"/>
              <a:gd name="T37" fmla="*/ 2147483646 h 1920"/>
              <a:gd name="T38" fmla="*/ 2147483646 w 1344"/>
              <a:gd name="T39" fmla="*/ 2147483646 h 1920"/>
              <a:gd name="T40" fmla="*/ 2147483646 w 1344"/>
              <a:gd name="T41" fmla="*/ 2147483646 h 1920"/>
              <a:gd name="T42" fmla="*/ 2147483646 w 1344"/>
              <a:gd name="T43" fmla="*/ 2147483646 h 1920"/>
              <a:gd name="T44" fmla="*/ 2147483646 w 1344"/>
              <a:gd name="T45" fmla="*/ 2147483646 h 1920"/>
              <a:gd name="T46" fmla="*/ 2147483646 w 1344"/>
              <a:gd name="T47" fmla="*/ 2147483646 h 1920"/>
              <a:gd name="T48" fmla="*/ 2147483646 w 1344"/>
              <a:gd name="T49" fmla="*/ 2147483646 h 1920"/>
              <a:gd name="T50" fmla="*/ 2147483646 w 1344"/>
              <a:gd name="T51" fmla="*/ 2147483646 h 1920"/>
              <a:gd name="T52" fmla="*/ 2147483646 w 1344"/>
              <a:gd name="T53" fmla="*/ 2147483646 h 1920"/>
              <a:gd name="T54" fmla="*/ 2147483646 w 1344"/>
              <a:gd name="T55" fmla="*/ 2147483646 h 1920"/>
              <a:gd name="T56" fmla="*/ 2147483646 w 1344"/>
              <a:gd name="T57" fmla="*/ 2147483646 h 1920"/>
              <a:gd name="T58" fmla="*/ 2147483646 w 1344"/>
              <a:gd name="T59" fmla="*/ 2147483646 h 1920"/>
              <a:gd name="T60" fmla="*/ 2147483646 w 1344"/>
              <a:gd name="T61" fmla="*/ 2147483646 h 1920"/>
              <a:gd name="T62" fmla="*/ 2147483646 w 1344"/>
              <a:gd name="T63" fmla="*/ 2147483646 h 19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44"/>
              <a:gd name="T97" fmla="*/ 0 h 1920"/>
              <a:gd name="T98" fmla="*/ 1344 w 1344"/>
              <a:gd name="T99" fmla="*/ 1920 h 192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44" h="1920">
                <a:moveTo>
                  <a:pt x="816" y="1920"/>
                </a:moveTo>
                <a:lnTo>
                  <a:pt x="768" y="1776"/>
                </a:lnTo>
                <a:lnTo>
                  <a:pt x="576" y="1920"/>
                </a:lnTo>
                <a:lnTo>
                  <a:pt x="480" y="1824"/>
                </a:lnTo>
                <a:lnTo>
                  <a:pt x="672" y="1152"/>
                </a:lnTo>
                <a:lnTo>
                  <a:pt x="528" y="1152"/>
                </a:lnTo>
                <a:lnTo>
                  <a:pt x="96" y="576"/>
                </a:lnTo>
                <a:lnTo>
                  <a:pt x="96" y="336"/>
                </a:lnTo>
                <a:lnTo>
                  <a:pt x="0" y="192"/>
                </a:lnTo>
                <a:lnTo>
                  <a:pt x="48" y="0"/>
                </a:lnTo>
                <a:lnTo>
                  <a:pt x="144" y="48"/>
                </a:lnTo>
                <a:lnTo>
                  <a:pt x="192" y="144"/>
                </a:lnTo>
                <a:lnTo>
                  <a:pt x="288" y="144"/>
                </a:lnTo>
                <a:lnTo>
                  <a:pt x="384" y="144"/>
                </a:lnTo>
                <a:lnTo>
                  <a:pt x="432" y="240"/>
                </a:lnTo>
                <a:lnTo>
                  <a:pt x="480" y="288"/>
                </a:lnTo>
                <a:lnTo>
                  <a:pt x="624" y="288"/>
                </a:lnTo>
                <a:lnTo>
                  <a:pt x="672" y="288"/>
                </a:lnTo>
                <a:lnTo>
                  <a:pt x="672" y="528"/>
                </a:lnTo>
                <a:lnTo>
                  <a:pt x="768" y="384"/>
                </a:lnTo>
                <a:lnTo>
                  <a:pt x="864" y="384"/>
                </a:lnTo>
                <a:lnTo>
                  <a:pt x="864" y="432"/>
                </a:lnTo>
                <a:lnTo>
                  <a:pt x="912" y="624"/>
                </a:lnTo>
                <a:lnTo>
                  <a:pt x="1104" y="384"/>
                </a:lnTo>
                <a:lnTo>
                  <a:pt x="1200" y="384"/>
                </a:lnTo>
                <a:lnTo>
                  <a:pt x="1248" y="528"/>
                </a:lnTo>
                <a:lnTo>
                  <a:pt x="1344" y="720"/>
                </a:lnTo>
                <a:lnTo>
                  <a:pt x="1344" y="1104"/>
                </a:lnTo>
                <a:lnTo>
                  <a:pt x="1248" y="1152"/>
                </a:lnTo>
                <a:lnTo>
                  <a:pt x="1200" y="1392"/>
                </a:lnTo>
                <a:lnTo>
                  <a:pt x="960" y="1488"/>
                </a:lnTo>
                <a:lnTo>
                  <a:pt x="816" y="192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9">
            <a:extLst>
              <a:ext uri="{FF2B5EF4-FFF2-40B4-BE49-F238E27FC236}">
                <a16:creationId xmlns:a16="http://schemas.microsoft.com/office/drawing/2014/main" id="{15F1F2F8-0F48-41C2-91EF-C613FB0E21F4}"/>
              </a:ext>
            </a:extLst>
          </p:cNvPr>
          <p:cNvSpPr>
            <a:spLocks/>
          </p:cNvSpPr>
          <p:nvPr/>
        </p:nvSpPr>
        <p:spPr bwMode="auto">
          <a:xfrm>
            <a:off x="304800" y="1600200"/>
            <a:ext cx="1828800" cy="1752600"/>
          </a:xfrm>
          <a:custGeom>
            <a:avLst/>
            <a:gdLst>
              <a:gd name="T0" fmla="*/ 0 w 1152"/>
              <a:gd name="T1" fmla="*/ 2147483646 h 1104"/>
              <a:gd name="T2" fmla="*/ 2147483646 w 1152"/>
              <a:gd name="T3" fmla="*/ 0 h 1104"/>
              <a:gd name="T4" fmla="*/ 2147483646 w 1152"/>
              <a:gd name="T5" fmla="*/ 2147483646 h 1104"/>
              <a:gd name="T6" fmla="*/ 2147483646 w 1152"/>
              <a:gd name="T7" fmla="*/ 2147483646 h 1104"/>
              <a:gd name="T8" fmla="*/ 2147483646 w 1152"/>
              <a:gd name="T9" fmla="*/ 2147483646 h 1104"/>
              <a:gd name="T10" fmla="*/ 2147483646 w 1152"/>
              <a:gd name="T11" fmla="*/ 2147483646 h 1104"/>
              <a:gd name="T12" fmla="*/ 2147483646 w 1152"/>
              <a:gd name="T13" fmla="*/ 2147483646 h 1104"/>
              <a:gd name="T14" fmla="*/ 2147483646 w 1152"/>
              <a:gd name="T15" fmla="*/ 2147483646 h 1104"/>
              <a:gd name="T16" fmla="*/ 2147483646 w 1152"/>
              <a:gd name="T17" fmla="*/ 2147483646 h 1104"/>
              <a:gd name="T18" fmla="*/ 2147483646 w 1152"/>
              <a:gd name="T19" fmla="*/ 2147483646 h 1104"/>
              <a:gd name="T20" fmla="*/ 2147483646 w 1152"/>
              <a:gd name="T21" fmla="*/ 2147483646 h 1104"/>
              <a:gd name="T22" fmla="*/ 2147483646 w 1152"/>
              <a:gd name="T23" fmla="*/ 2147483646 h 1104"/>
              <a:gd name="T24" fmla="*/ 2147483646 w 1152"/>
              <a:gd name="T25" fmla="*/ 2147483646 h 1104"/>
              <a:gd name="T26" fmla="*/ 2147483646 w 1152"/>
              <a:gd name="T27" fmla="*/ 2147483646 h 1104"/>
              <a:gd name="T28" fmla="*/ 2147483646 w 1152"/>
              <a:gd name="T29" fmla="*/ 2147483646 h 1104"/>
              <a:gd name="T30" fmla="*/ 2147483646 w 1152"/>
              <a:gd name="T31" fmla="*/ 2147483646 h 1104"/>
              <a:gd name="T32" fmla="*/ 2147483646 w 1152"/>
              <a:gd name="T33" fmla="*/ 2147483646 h 1104"/>
              <a:gd name="T34" fmla="*/ 2147483646 w 1152"/>
              <a:gd name="T35" fmla="*/ 2147483646 h 1104"/>
              <a:gd name="T36" fmla="*/ 0 w 1152"/>
              <a:gd name="T37" fmla="*/ 2147483646 h 11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52"/>
              <a:gd name="T58" fmla="*/ 0 h 1104"/>
              <a:gd name="T59" fmla="*/ 1152 w 1152"/>
              <a:gd name="T60" fmla="*/ 1104 h 110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52" h="1104">
                <a:moveTo>
                  <a:pt x="0" y="480"/>
                </a:moveTo>
                <a:lnTo>
                  <a:pt x="48" y="0"/>
                </a:lnTo>
                <a:lnTo>
                  <a:pt x="912" y="96"/>
                </a:lnTo>
                <a:lnTo>
                  <a:pt x="960" y="192"/>
                </a:lnTo>
                <a:lnTo>
                  <a:pt x="1008" y="432"/>
                </a:lnTo>
                <a:lnTo>
                  <a:pt x="1104" y="480"/>
                </a:lnTo>
                <a:lnTo>
                  <a:pt x="1152" y="864"/>
                </a:lnTo>
                <a:lnTo>
                  <a:pt x="1056" y="864"/>
                </a:lnTo>
                <a:lnTo>
                  <a:pt x="864" y="1104"/>
                </a:lnTo>
                <a:lnTo>
                  <a:pt x="816" y="864"/>
                </a:lnTo>
                <a:lnTo>
                  <a:pt x="720" y="864"/>
                </a:lnTo>
                <a:lnTo>
                  <a:pt x="624" y="1008"/>
                </a:lnTo>
                <a:lnTo>
                  <a:pt x="624" y="768"/>
                </a:lnTo>
                <a:lnTo>
                  <a:pt x="432" y="768"/>
                </a:lnTo>
                <a:lnTo>
                  <a:pt x="336" y="672"/>
                </a:lnTo>
                <a:lnTo>
                  <a:pt x="336" y="624"/>
                </a:lnTo>
                <a:lnTo>
                  <a:pt x="144" y="624"/>
                </a:lnTo>
                <a:lnTo>
                  <a:pt x="96" y="528"/>
                </a:lnTo>
                <a:lnTo>
                  <a:pt x="0" y="48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Freeform 10">
            <a:extLst>
              <a:ext uri="{FF2B5EF4-FFF2-40B4-BE49-F238E27FC236}">
                <a16:creationId xmlns:a16="http://schemas.microsoft.com/office/drawing/2014/main" id="{12412080-E7D0-4841-9709-EAD5127F9E5F}"/>
              </a:ext>
            </a:extLst>
          </p:cNvPr>
          <p:cNvSpPr>
            <a:spLocks/>
          </p:cNvSpPr>
          <p:nvPr/>
        </p:nvSpPr>
        <p:spPr bwMode="auto">
          <a:xfrm>
            <a:off x="2362200" y="3429000"/>
            <a:ext cx="1530350" cy="1524000"/>
          </a:xfrm>
          <a:custGeom>
            <a:avLst/>
            <a:gdLst>
              <a:gd name="T0" fmla="*/ 0 w 964"/>
              <a:gd name="T1" fmla="*/ 2147483646 h 960"/>
              <a:gd name="T2" fmla="*/ 0 w 964"/>
              <a:gd name="T3" fmla="*/ 2147483646 h 960"/>
              <a:gd name="T4" fmla="*/ 0 w 964"/>
              <a:gd name="T5" fmla="*/ 2147483646 h 960"/>
              <a:gd name="T6" fmla="*/ 2147483646 w 964"/>
              <a:gd name="T7" fmla="*/ 2147483646 h 960"/>
              <a:gd name="T8" fmla="*/ 2147483646 w 964"/>
              <a:gd name="T9" fmla="*/ 0 h 960"/>
              <a:gd name="T10" fmla="*/ 2147483646 w 964"/>
              <a:gd name="T11" fmla="*/ 0 h 960"/>
              <a:gd name="T12" fmla="*/ 2147483646 w 964"/>
              <a:gd name="T13" fmla="*/ 2147483646 h 960"/>
              <a:gd name="T14" fmla="*/ 2147483646 w 964"/>
              <a:gd name="T15" fmla="*/ 2147483646 h 960"/>
              <a:gd name="T16" fmla="*/ 2147483646 w 964"/>
              <a:gd name="T17" fmla="*/ 2147483646 h 960"/>
              <a:gd name="T18" fmla="*/ 2147483646 w 964"/>
              <a:gd name="T19" fmla="*/ 2147483646 h 960"/>
              <a:gd name="T20" fmla="*/ 2147483646 w 964"/>
              <a:gd name="T21" fmla="*/ 2147483646 h 960"/>
              <a:gd name="T22" fmla="*/ 2147483646 w 964"/>
              <a:gd name="T23" fmla="*/ 2147483646 h 960"/>
              <a:gd name="T24" fmla="*/ 2147483646 w 964"/>
              <a:gd name="T25" fmla="*/ 2147483646 h 960"/>
              <a:gd name="T26" fmla="*/ 2147483646 w 964"/>
              <a:gd name="T27" fmla="*/ 2147483646 h 960"/>
              <a:gd name="T28" fmla="*/ 2147483646 w 964"/>
              <a:gd name="T29" fmla="*/ 2147483646 h 960"/>
              <a:gd name="T30" fmla="*/ 2147483646 w 964"/>
              <a:gd name="T31" fmla="*/ 2147483646 h 960"/>
              <a:gd name="T32" fmla="*/ 2147483646 w 964"/>
              <a:gd name="T33" fmla="*/ 2147483646 h 960"/>
              <a:gd name="T34" fmla="*/ 2147483646 w 964"/>
              <a:gd name="T35" fmla="*/ 2147483646 h 960"/>
              <a:gd name="T36" fmla="*/ 2147483646 w 964"/>
              <a:gd name="T37" fmla="*/ 2147483646 h 960"/>
              <a:gd name="T38" fmla="*/ 2147483646 w 964"/>
              <a:gd name="T39" fmla="*/ 2147483646 h 960"/>
              <a:gd name="T40" fmla="*/ 2147483646 w 964"/>
              <a:gd name="T41" fmla="*/ 2147483646 h 960"/>
              <a:gd name="T42" fmla="*/ 2147483646 w 964"/>
              <a:gd name="T43" fmla="*/ 2147483646 h 960"/>
              <a:gd name="T44" fmla="*/ 2147483646 w 964"/>
              <a:gd name="T45" fmla="*/ 2147483646 h 960"/>
              <a:gd name="T46" fmla="*/ 2147483646 w 964"/>
              <a:gd name="T47" fmla="*/ 2147483646 h 960"/>
              <a:gd name="T48" fmla="*/ 2147483646 w 964"/>
              <a:gd name="T49" fmla="*/ 2147483646 h 960"/>
              <a:gd name="T50" fmla="*/ 2147483646 w 964"/>
              <a:gd name="T51" fmla="*/ 2147483646 h 960"/>
              <a:gd name="T52" fmla="*/ 2147483646 w 964"/>
              <a:gd name="T53" fmla="*/ 2147483646 h 960"/>
              <a:gd name="T54" fmla="*/ 2147483646 w 964"/>
              <a:gd name="T55" fmla="*/ 2147483646 h 960"/>
              <a:gd name="T56" fmla="*/ 0 w 964"/>
              <a:gd name="T57" fmla="*/ 2147483646 h 96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964"/>
              <a:gd name="T88" fmla="*/ 0 h 960"/>
              <a:gd name="T89" fmla="*/ 964 w 964"/>
              <a:gd name="T90" fmla="*/ 960 h 96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964" h="960">
                <a:moveTo>
                  <a:pt x="0" y="432"/>
                </a:moveTo>
                <a:lnTo>
                  <a:pt x="0" y="192"/>
                </a:lnTo>
                <a:lnTo>
                  <a:pt x="0" y="48"/>
                </a:lnTo>
                <a:lnTo>
                  <a:pt x="144" y="192"/>
                </a:lnTo>
                <a:lnTo>
                  <a:pt x="288" y="0"/>
                </a:lnTo>
                <a:lnTo>
                  <a:pt x="336" y="0"/>
                </a:lnTo>
                <a:lnTo>
                  <a:pt x="336" y="192"/>
                </a:lnTo>
                <a:lnTo>
                  <a:pt x="432" y="192"/>
                </a:lnTo>
                <a:lnTo>
                  <a:pt x="432" y="384"/>
                </a:lnTo>
                <a:lnTo>
                  <a:pt x="672" y="480"/>
                </a:lnTo>
                <a:lnTo>
                  <a:pt x="720" y="432"/>
                </a:lnTo>
                <a:lnTo>
                  <a:pt x="816" y="432"/>
                </a:lnTo>
                <a:lnTo>
                  <a:pt x="912" y="528"/>
                </a:lnTo>
                <a:lnTo>
                  <a:pt x="912" y="720"/>
                </a:lnTo>
                <a:cubicBezTo>
                  <a:pt x="941" y="778"/>
                  <a:pt x="964" y="799"/>
                  <a:pt x="964" y="854"/>
                </a:cubicBezTo>
                <a:lnTo>
                  <a:pt x="864" y="912"/>
                </a:lnTo>
                <a:lnTo>
                  <a:pt x="768" y="816"/>
                </a:lnTo>
                <a:lnTo>
                  <a:pt x="672" y="720"/>
                </a:lnTo>
                <a:lnTo>
                  <a:pt x="624" y="960"/>
                </a:lnTo>
                <a:lnTo>
                  <a:pt x="528" y="912"/>
                </a:lnTo>
                <a:lnTo>
                  <a:pt x="432" y="960"/>
                </a:lnTo>
                <a:lnTo>
                  <a:pt x="384" y="864"/>
                </a:lnTo>
                <a:lnTo>
                  <a:pt x="336" y="912"/>
                </a:lnTo>
                <a:lnTo>
                  <a:pt x="240" y="912"/>
                </a:lnTo>
                <a:lnTo>
                  <a:pt x="96" y="768"/>
                </a:lnTo>
                <a:lnTo>
                  <a:pt x="192" y="576"/>
                </a:lnTo>
                <a:lnTo>
                  <a:pt x="192" y="528"/>
                </a:lnTo>
                <a:lnTo>
                  <a:pt x="144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522E6D28-C0D2-4B51-9FC3-7DD12731D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088"/>
            <a:ext cx="8882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latin typeface="Arial" panose="020B0604020202020204" pitchFamily="34" charset="0"/>
              </a:rPr>
              <a:t>% Soil Samples with Phosphorus less than 10 ppm 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62F5B97B-F119-4997-8C16-E2DD05CF1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077913"/>
            <a:ext cx="303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Fall 2017 samples (0-6”) </a:t>
            </a:r>
          </a:p>
        </p:txBody>
      </p:sp>
      <p:pic>
        <p:nvPicPr>
          <p:cNvPr id="14349" name="Picture 13" descr="C:\AGVISE Logo\Agvise-logo2000.jpg">
            <a:extLst>
              <a:ext uri="{FF2B5EF4-FFF2-40B4-BE49-F238E27FC236}">
                <a16:creationId xmlns:a16="http://schemas.microsoft.com/office/drawing/2014/main" id="{99B99219-E84C-4962-BA81-714BFAEFD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838200"/>
            <a:ext cx="233045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>
            <a:extLst>
              <a:ext uri="{FF2B5EF4-FFF2-40B4-BE49-F238E27FC236}">
                <a16:creationId xmlns:a16="http://schemas.microsoft.com/office/drawing/2014/main" id="{F806C32D-F7A3-4A3B-8740-04EEE27C6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4066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49%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82263284-9592-44D6-B7CA-9FA891F52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43878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61%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9AF9499F-3B7F-4813-B527-C81FC88C3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0162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31%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7C96E0B8-1B9F-43FD-9435-BED64EA37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7805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37%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F95F2733-291B-4225-8CFD-F7761E255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006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46%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ABFCA3DC-9B77-4D6B-8662-5DFA52EF0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5" y="1382713"/>
            <a:ext cx="1733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(Olsen P test)</a:t>
            </a:r>
          </a:p>
        </p:txBody>
      </p:sp>
      <p:sp>
        <p:nvSpPr>
          <p:cNvPr id="14356" name="Text Box 18">
            <a:extLst>
              <a:ext uri="{FF2B5EF4-FFF2-40B4-BE49-F238E27FC236}">
                <a16:creationId xmlns:a16="http://schemas.microsoft.com/office/drawing/2014/main" id="{E7039DCA-44AB-4258-ADCA-14B8B4CA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450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16%</a:t>
            </a:r>
          </a:p>
        </p:txBody>
      </p:sp>
      <p:sp>
        <p:nvSpPr>
          <p:cNvPr id="14357" name="TextBox 20">
            <a:extLst>
              <a:ext uri="{FF2B5EF4-FFF2-40B4-BE49-F238E27FC236}">
                <a16:creationId xmlns:a16="http://schemas.microsoft.com/office/drawing/2014/main" id="{A50B5904-613B-4F4B-BBC1-699A7E0F6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6199188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Value Reported based on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100 samples minimum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1659</Words>
  <Application>Microsoft Office PowerPoint</Application>
  <PresentationFormat>On-screen Show (4:3)</PresentationFormat>
  <Paragraphs>657</Paragraphs>
  <Slides>34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Times New Roman</vt:lpstr>
      <vt:lpstr>Default Design</vt:lpstr>
      <vt:lpstr>Microsoft Excel Chart</vt:lpstr>
      <vt:lpstr>Microsoft Graph Chart</vt:lpstr>
      <vt:lpstr>Trend for Precision Soil Testing % Zone or Grid Samples Tested compared to Total Samples</vt:lpstr>
      <vt:lpstr> %Zone or Grid Samples Tested Compared to  Conventional Whole Field Composite Samples in 2017</vt:lpstr>
      <vt:lpstr>AGVISE Laboratories %Zone or Grid Samples – Northwood laboratory 1997 - 2017</vt:lpstr>
      <vt:lpstr>PowerPoint Presentation</vt:lpstr>
      <vt:lpstr>Soil Nitrate Variability Between Fields  Following “WHEAT” in Montana 2016 &amp; 2017</vt:lpstr>
      <vt:lpstr>PowerPoint Presentation</vt:lpstr>
      <vt:lpstr>PowerPoint Presentation</vt:lpstr>
      <vt:lpstr>Soil Nitrate Variability Between Fields  Following “Fallow” in Montana 2016 &amp;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AGVISE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Lee</dc:creator>
  <cp:lastModifiedBy>John Breker</cp:lastModifiedBy>
  <cp:revision>147</cp:revision>
  <cp:lastPrinted>2015-11-02T02:55:02Z</cp:lastPrinted>
  <dcterms:created xsi:type="dcterms:W3CDTF">2006-11-16T15:46:44Z</dcterms:created>
  <dcterms:modified xsi:type="dcterms:W3CDTF">2021-01-26T17:52:22Z</dcterms:modified>
</cp:coreProperties>
</file>